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4" r:id="rId4"/>
    <p:sldId id="279" r:id="rId5"/>
    <p:sldId id="258" r:id="rId6"/>
    <p:sldId id="260" r:id="rId7"/>
    <p:sldId id="259" r:id="rId8"/>
    <p:sldId id="261" r:id="rId9"/>
    <p:sldId id="274" r:id="rId10"/>
    <p:sldId id="275" r:id="rId11"/>
    <p:sldId id="282" r:id="rId12"/>
    <p:sldId id="300" r:id="rId13"/>
    <p:sldId id="305" r:id="rId14"/>
    <p:sldId id="304" r:id="rId15"/>
    <p:sldId id="302" r:id="rId16"/>
    <p:sldId id="301" r:id="rId17"/>
    <p:sldId id="308" r:id="rId18"/>
    <p:sldId id="309" r:id="rId19"/>
    <p:sldId id="310" r:id="rId20"/>
    <p:sldId id="271" r:id="rId21"/>
    <p:sldId id="272" r:id="rId22"/>
    <p:sldId id="311" r:id="rId23"/>
    <p:sldId id="312" r:id="rId24"/>
    <p:sldId id="313" r:id="rId25"/>
    <p:sldId id="315" r:id="rId26"/>
    <p:sldId id="280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854" autoAdjust="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6B57B-92A9-4694-9F4C-0A78C75AAB3D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AA8CA-10B6-49AA-84C6-688135327B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6774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AAA8CA-10B6-49AA-84C6-688135327BE9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383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2C7E39-06A0-B49E-3B25-B4E693203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2A4C38-0AFD-C254-6034-BD490D091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604EB7-8E38-F64B-AE96-2E9D017A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D5C800-A2D6-D08F-4559-F523612D6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69D0D-A572-47D7-C31E-15636A465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8923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91698-413C-A5BB-37A6-6AA7CE85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CEC2B5-99C4-3364-E9FA-05BF9C183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114434-34B3-0065-3987-93A8A19F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10C0A1-4265-2A62-559A-8081C3075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E75BA8-0E4F-A00E-E315-2BEB5BC1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0049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3C08E4-1B55-FE6B-319C-256172C5B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FAF2DD-6CDC-D81C-15A9-784588BF4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2E9B95-77A6-9393-C14F-77312588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040BE3-659E-C6BA-98EF-CA65D5A6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7A54AB-6915-09E2-3836-1B63775E6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5330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BA89F-BF67-D252-3CEA-5610D3C2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1FC7B-D8EF-60F2-CF52-D2F913818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F167D5-7D84-63A6-F180-4F7BA124C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CC8C3-4FE9-DFCD-F07D-5FD5B102B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5F2D00-FC78-B27A-EBFD-3C6C03D9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7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9EF10-5CD1-038C-CEAF-20292FA5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7481B2-405A-4A5B-EC3A-B5444CEF5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5946C9-04B2-A902-1EFF-8611CAE9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25F22-E258-1AF5-CD72-4230B2A9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DDAA69-D6C1-3022-A37E-A0824A32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2461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E99AE-CB7B-08BF-F86A-E2881AC68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6D4F9-1D12-AD5F-B69F-AB7A4AD40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66F4BD-7BC7-FA1B-F624-832DB7CDE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528D41-CED7-2F34-70E7-75EA54321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A2CFAE-109F-CC4F-1ADA-B0E55AA2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B07918-1AC5-B688-2D0F-722D9726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7431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BC06B-AD8A-29D7-EB27-F53EFC9A9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41CA3F-11FF-BC8A-703B-C2C96284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90A8BB-1FBB-50B5-133C-32F644136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DC5AFC-9F8E-3FD3-B000-05DC91DEF0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43BBC17-C4FA-7195-CB73-6D5FA6301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2167DE-8668-042E-A30C-A7ED63BB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E864EFA-4465-6767-03F3-5023C1AFA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03C6A3-3767-6A42-B23C-EF6CD935F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19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96F01-7518-7AFF-D48A-F53844D3A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904F3E-3A9A-369B-F9B0-3AA6020F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FB5706-7B93-F82B-DC21-AA4E4EF10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C3E22F8-3794-BA92-7247-5280E1D0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715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32C4F79-EAAC-A769-9793-302FE5B37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A1D1C12-C965-F2D4-3E4A-C193AAB9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A08753-375D-D283-BEE5-F096E41C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447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83B497-AD0E-67EC-7AC9-9982B600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E6FE5D-1336-D2BB-C1D2-1866303E6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7763C4-71C9-1F36-1B9F-676C095F1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CF6807-5EF2-3157-E208-4424C376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73B935-453A-E555-0B53-C5CA7620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8DFA3F-9D55-2245-6480-07BD42CA7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251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6C25F4-B646-1C5A-BCE1-5564FFD2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E4B10A-A5A1-48E0-8CD7-221D8E09B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004CE2-C974-E236-41A5-F76CD5441C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AB4D7F-7D92-432C-F054-EACD672CD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AA710C-E8C5-668A-FA83-2E2E3FCF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8AE56B-5A5D-F194-4435-8D1ECE6CC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216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BB54192-0309-1D9A-36DC-00B4189A5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F571F7-5FB0-7878-62CE-1C8B5BD13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71F37C-9D4D-FB69-B76F-B35C4BD18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E5F136-7082-4553-812A-306A46611596}" type="datetimeFigureOut">
              <a:rPr lang="es-MX" smtClean="0"/>
              <a:t>12/02/2026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9BC44D-A78A-0042-7C5E-7EFC2028F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38A07D-EBCE-BD4A-89A4-3BB1A6938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692766-E9E7-4961-915C-EE40F0CA7E8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50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3" Type="http://schemas.openxmlformats.org/officeDocument/2006/relationships/image" Target="../media/image3.sv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0.jpe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gif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8.jpeg"/><Relationship Id="rId7" Type="http://schemas.openxmlformats.org/officeDocument/2006/relationships/image" Target="../media/image3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4.png"/><Relationship Id="rId4" Type="http://schemas.openxmlformats.org/officeDocument/2006/relationships/image" Target="../media/image45.jpeg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0.png"/><Relationship Id="rId7" Type="http://schemas.openxmlformats.org/officeDocument/2006/relationships/image" Target="../media/image3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10" Type="http://schemas.openxmlformats.org/officeDocument/2006/relationships/image" Target="../media/image54.JPG"/><Relationship Id="rId4" Type="http://schemas.openxmlformats.org/officeDocument/2006/relationships/image" Target="../media/image51.png"/><Relationship Id="rId9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png"/><Relationship Id="rId7" Type="http://schemas.openxmlformats.org/officeDocument/2006/relationships/image" Target="../media/image3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svg"/><Relationship Id="rId7" Type="http://schemas.openxmlformats.org/officeDocument/2006/relationships/hyperlink" Target="https://www.facebook.com/CENIDETMecatronic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enidet.tecnm.mx/doctorado_dcimk.php" TargetMode="External"/><Relationship Id="rId5" Type="http://schemas.openxmlformats.org/officeDocument/2006/relationships/hyperlink" Target="https://cenidet.tecnm.mx/maestria_mcimk.php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sv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sv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18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7.jpeg"/><Relationship Id="rId15" Type="http://schemas.openxmlformats.org/officeDocument/2006/relationships/image" Target="../media/image22.jpeg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7.jpe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9FC6B99A-9FFA-E3C8-D755-BC1DAD251A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445370F-2292-8C81-ED55-14072FF76B0F}"/>
              </a:ext>
            </a:extLst>
          </p:cNvPr>
          <p:cNvSpPr txBox="1">
            <a:spLocks/>
          </p:cNvSpPr>
          <p:nvPr/>
        </p:nvSpPr>
        <p:spPr>
          <a:xfrm>
            <a:off x="1684733" y="2173774"/>
            <a:ext cx="8822533" cy="1325563"/>
          </a:xfrm>
          <a:prstGeom prst="rect">
            <a:avLst/>
          </a:prstGeom>
          <a:noFill/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2148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rgbClr val="9C2148"/>
                </a:solidFill>
                <a:effectLst/>
                <a:uLnTx/>
                <a:uFillTx/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Programas de Posgrado en Ingeniería Mecatrónica del TecNM/CENIDET</a:t>
            </a: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3A2FEBB7-B68F-6017-06C3-686A9B015E2C}"/>
              </a:ext>
            </a:extLst>
          </p:cNvPr>
          <p:cNvGrpSpPr/>
          <p:nvPr/>
        </p:nvGrpSpPr>
        <p:grpSpPr>
          <a:xfrm>
            <a:off x="7622574" y="206392"/>
            <a:ext cx="4467002" cy="439420"/>
            <a:chOff x="7724998" y="218344"/>
            <a:chExt cx="4467002" cy="439420"/>
          </a:xfrm>
        </p:grpSpPr>
        <p:pic>
          <p:nvPicPr>
            <p:cNvPr id="9" name="Gráfico 1">
              <a:extLst>
                <a:ext uri="{FF2B5EF4-FFF2-40B4-BE49-F238E27FC236}">
                  <a16:creationId xmlns:a16="http://schemas.microsoft.com/office/drawing/2014/main" id="{1DB53807-F7DB-D8F9-7539-442B71FA46A9}"/>
                </a:ext>
              </a:extLst>
            </p:cNvPr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5C87AE05-D484-9A3D-9794-5AA0F22C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96397D6-2100-59F6-0A85-3B09B0F5C1E5}"/>
              </a:ext>
            </a:extLst>
          </p:cNvPr>
          <p:cNvSpPr txBox="1"/>
          <p:nvPr/>
        </p:nvSpPr>
        <p:spPr>
          <a:xfrm>
            <a:off x="1684733" y="4417259"/>
            <a:ext cx="88225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6E152E"/>
                </a:solidFill>
                <a:latin typeface="Noto Sans Medium" panose="020B0502040504020204" pitchFamily="34" charset="0"/>
                <a:ea typeface="Noto Sans Medium" panose="020B0502040504020204" pitchFamily="34" charset="0"/>
                <a:cs typeface="Noto Sans Medium" panose="020B0502040504020204" pitchFamily="34" charset="0"/>
              </a:rPr>
              <a:t>Enero-Junio 2026</a:t>
            </a:r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8FA674-323D-BA64-D88D-03EEAA2F3346}"/>
              </a:ext>
            </a:extLst>
          </p:cNvPr>
          <p:cNvSpPr txBox="1"/>
          <p:nvPr/>
        </p:nvSpPr>
        <p:spPr>
          <a:xfrm>
            <a:off x="408703" y="3452495"/>
            <a:ext cx="113745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latin typeface="Montserrat" panose="00000500000000000000" pitchFamily="2" charset="0"/>
                <a:cs typeface="Segoe UI" panose="020B0502040204020203" pitchFamily="34" charset="0"/>
              </a:rPr>
              <a:t>Maestría en Ciencias en Ingeniería Mecatrónica (SNP-SECIHTI) </a:t>
            </a:r>
          </a:p>
          <a:p>
            <a:pPr algn="ctr"/>
            <a:r>
              <a:rPr lang="es-MX" sz="2200" b="1" dirty="0">
                <a:latin typeface="Montserrat" panose="00000500000000000000" pitchFamily="2" charset="0"/>
                <a:cs typeface="Segoe UI" panose="020B0502040204020203" pitchFamily="34" charset="0"/>
              </a:rPr>
              <a:t>Doctorado en Ciencias en Ingeniería Mecatrónica (SNP-SECIHTI) 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B3A9F680-BBAC-3D18-4DDA-252837399083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2524587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B6592-ADD7-F9A9-656F-6682F89A3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CDE6D624-ECD2-82EE-7B48-FD0E9329351F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BE8D4648-26DA-FB9A-D16A-5D435BD7BE7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6529F8B-F8A8-87E9-70AC-F2C6AF72A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0AE25E7-4143-F48D-0B91-614B3F17B52E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3D0D009-4ECE-B272-5EAA-E4AFFC90073D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74A6E24E-6BC6-F2C4-F787-CB1C756AF1D1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458DF0B-75FB-2D03-D1BF-E478D5D27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231" y="1571918"/>
            <a:ext cx="8559538" cy="48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2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28E95-C97A-8001-232D-C749B7031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BD08CCF7-02FF-177E-D735-5F1EAECF6ACD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5FA20034-1E45-094B-3EC0-5F69BEC831DA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24F6967-FBE0-1304-23A8-27B0A697E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A9A527D-6CC0-C4A6-61A6-A4B71426AE9F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1330B2C-409B-D17A-3972-0EEE56832E42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Instituciones de Procedencia de los Estudiantes 2023-2 – 2026-1:</a:t>
            </a:r>
          </a:p>
        </p:txBody>
      </p:sp>
      <p:pic>
        <p:nvPicPr>
          <p:cNvPr id="11" name="Imagen 10" descr="Diagrama, Mapa&#10;&#10;El contenido generado por IA puede ser incorrecto.">
            <a:extLst>
              <a:ext uri="{FF2B5EF4-FFF2-40B4-BE49-F238E27FC236}">
                <a16:creationId xmlns:a16="http://schemas.microsoft.com/office/drawing/2014/main" id="{EA9076E2-1A32-807E-AB40-13D9D2A40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8226" r="1583" b="7801"/>
          <a:stretch>
            <a:fillRect/>
          </a:stretch>
        </p:blipFill>
        <p:spPr>
          <a:xfrm>
            <a:off x="2109853" y="1294738"/>
            <a:ext cx="7972293" cy="5400000"/>
          </a:xfrm>
          <a:prstGeom prst="rect">
            <a:avLst/>
          </a:prstGeom>
        </p:spPr>
      </p:pic>
      <p:pic>
        <p:nvPicPr>
          <p:cNvPr id="12" name="Picture 6" descr="Universidad Tecnológica Emiliano Zapata - Wikipedia, la enciclopedia libre">
            <a:extLst>
              <a:ext uri="{FF2B5EF4-FFF2-40B4-BE49-F238E27FC236}">
                <a16:creationId xmlns:a16="http://schemas.microsoft.com/office/drawing/2014/main" id="{999B9C8C-981F-DEBA-628F-61187D0A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47" y="5912770"/>
            <a:ext cx="1634208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428BA4-D274-52EF-DD58-7CA3685E9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5" b="10563"/>
          <a:stretch/>
        </p:blipFill>
        <p:spPr bwMode="auto">
          <a:xfrm>
            <a:off x="2684391" y="5121476"/>
            <a:ext cx="2090997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8A0D63E-B0CA-1A35-9F61-086BA10180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0909" y="4422375"/>
            <a:ext cx="2021177" cy="576000"/>
          </a:xfrm>
          <a:prstGeom prst="rect">
            <a:avLst/>
          </a:prstGeom>
        </p:spPr>
      </p:pic>
      <p:pic>
        <p:nvPicPr>
          <p:cNvPr id="15" name="Picture 2" descr="UNIVERSIDAD DE LAS AMÉRICAS PUEBLA | Puebla Ciudad Universitaria">
            <a:extLst>
              <a:ext uri="{FF2B5EF4-FFF2-40B4-BE49-F238E27FC236}">
                <a16:creationId xmlns:a16="http://schemas.microsoft.com/office/drawing/2014/main" id="{58B4247E-FF2A-DCA6-857F-A9108ADEE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6013" r="13142" b="11174"/>
          <a:stretch>
            <a:fillRect/>
          </a:stretch>
        </p:blipFill>
        <p:spPr bwMode="auto">
          <a:xfrm>
            <a:off x="3190007" y="5856577"/>
            <a:ext cx="1442783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E4D3B7D0-E050-BE97-EECB-F1D69913B3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4" r="7347"/>
          <a:stretch>
            <a:fillRect/>
          </a:stretch>
        </p:blipFill>
        <p:spPr bwMode="auto">
          <a:xfrm>
            <a:off x="1345019" y="3706738"/>
            <a:ext cx="1847172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PN » Dirección General @prende.mx">
            <a:extLst>
              <a:ext uri="{FF2B5EF4-FFF2-40B4-BE49-F238E27FC236}">
                <a16:creationId xmlns:a16="http://schemas.microsoft.com/office/drawing/2014/main" id="{60CEE273-2C6A-CC2C-6F3A-CB7E293B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365" y="3430100"/>
            <a:ext cx="808071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nstitutoTecnológico de Veracruz (ITV) : Universidades ...">
            <a:extLst>
              <a:ext uri="{FF2B5EF4-FFF2-40B4-BE49-F238E27FC236}">
                <a16:creationId xmlns:a16="http://schemas.microsoft.com/office/drawing/2014/main" id="{AA2409A7-22E4-5488-500A-D94A3D0E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8916" r="24245" b="15889"/>
          <a:stretch>
            <a:fillRect/>
          </a:stretch>
        </p:blipFill>
        <p:spPr bwMode="auto">
          <a:xfrm>
            <a:off x="8197236" y="2288810"/>
            <a:ext cx="124258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Instituto Tecnológico Superior de Teziutlán - Wikipedia, la enciclopedia  libre">
            <a:extLst>
              <a:ext uri="{FF2B5EF4-FFF2-40B4-BE49-F238E27FC236}">
                <a16:creationId xmlns:a16="http://schemas.microsoft.com/office/drawing/2014/main" id="{E5BA73EB-7C79-006F-2DD1-EEFB68134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565" y="331177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3784B087-BF8D-80EE-C9A1-2E659022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890" y="4041476"/>
            <a:ext cx="909475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2" descr="TecNM | Cuautla">
            <a:extLst>
              <a:ext uri="{FF2B5EF4-FFF2-40B4-BE49-F238E27FC236}">
                <a16:creationId xmlns:a16="http://schemas.microsoft.com/office/drawing/2014/main" id="{92114E0A-B300-1C90-E7DB-BC3C00E2E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9" t="10407" r="9458" b="11963"/>
          <a:stretch/>
        </p:blipFill>
        <p:spPr bwMode="auto">
          <a:xfrm>
            <a:off x="7110430" y="2976296"/>
            <a:ext cx="1086806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93594C4-C47E-14EF-D237-E43A9DCD74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9778937" y="4442364"/>
            <a:ext cx="1231734" cy="648000"/>
          </a:xfrm>
          <a:prstGeom prst="rect">
            <a:avLst/>
          </a:prstGeom>
        </p:spPr>
      </p:pic>
      <p:sp>
        <p:nvSpPr>
          <p:cNvPr id="36" name="Marcador de número de diapositiva 8">
            <a:extLst>
              <a:ext uri="{FF2B5EF4-FFF2-40B4-BE49-F238E27FC236}">
                <a16:creationId xmlns:a16="http://schemas.microsoft.com/office/drawing/2014/main" id="{8C506710-8303-CE15-8B52-ECB8C3432E00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410261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7D23A-E6D5-6337-DAC3-E6BD0783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0B9E1CAF-8C87-85DB-8947-DD9A3BF1CC67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C3F62DD-4C68-A1DA-CC8A-65178E4F1626}"/>
              </a:ext>
            </a:extLst>
          </p:cNvPr>
          <p:cNvSpPr txBox="1"/>
          <p:nvPr/>
        </p:nvSpPr>
        <p:spPr>
          <a:xfrm>
            <a:off x="408703" y="1416207"/>
            <a:ext cx="113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" panose="00000500000000000000" pitchFamily="2" charset="0"/>
              </a:rPr>
              <a:t>Robótica de Asistencia y Servicio:</a:t>
            </a:r>
          </a:p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Rehabilitador de tobillo.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EBFA32-0493-E638-6AB0-70EA4849F67A}"/>
              </a:ext>
            </a:extLst>
          </p:cNvPr>
          <p:cNvSpPr txBox="1"/>
          <p:nvPr/>
        </p:nvSpPr>
        <p:spPr>
          <a:xfrm>
            <a:off x="374413" y="4372960"/>
            <a:ext cx="11374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Rehabilitador de Hombro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81DB7D8-B90D-F40E-80E9-068CF1436C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412" y="2179261"/>
            <a:ext cx="2045000" cy="216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D71449E-500F-B8D2-C33E-3E3479F3D9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7399" y="2185318"/>
            <a:ext cx="3050346" cy="216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6A962DD-7F4F-CDED-3A86-65752B8974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070" y="4718439"/>
            <a:ext cx="4634342" cy="20880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6690571-BAC3-667A-2397-CC238B683C4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695" y="4718439"/>
            <a:ext cx="5615028" cy="2088000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EAF7E987-128E-9239-15A7-FED120F5885F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3" name="Gráfico 1">
              <a:extLst>
                <a:ext uri="{FF2B5EF4-FFF2-40B4-BE49-F238E27FC236}">
                  <a16:creationId xmlns:a16="http://schemas.microsoft.com/office/drawing/2014/main" id="{7F4831E5-71D9-0217-DF17-F0384B1FC780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882493-2639-27C0-A3A8-4ED284DA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C83F7D92-8294-D3B7-AEF1-10CF9160FB6F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7269411-E2A4-ACD7-9A62-DC7759CD6905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Líneas de Generación y Aplicación de Conocimiento (LGAC)</a:t>
            </a:r>
          </a:p>
        </p:txBody>
      </p:sp>
      <p:pic>
        <p:nvPicPr>
          <p:cNvPr id="11" name="Imagen 10" descr="Imagen que contiene interior, tabla, pastel, café&#10;&#10;El contenido generado por IA puede ser incorrecto.">
            <a:extLst>
              <a:ext uri="{FF2B5EF4-FFF2-40B4-BE49-F238E27FC236}">
                <a16:creationId xmlns:a16="http://schemas.microsoft.com/office/drawing/2014/main" id="{33B3B512-4367-57C0-D46F-E22DAC0DD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743" y="2179261"/>
            <a:ext cx="3829584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77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7D23A-E6D5-6337-DAC3-E6BD0783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uadroTexto 18">
            <a:extLst>
              <a:ext uri="{FF2B5EF4-FFF2-40B4-BE49-F238E27FC236}">
                <a16:creationId xmlns:a16="http://schemas.microsoft.com/office/drawing/2014/main" id="{1C3F62DD-4C68-A1DA-CC8A-65178E4F1626}"/>
              </a:ext>
            </a:extLst>
          </p:cNvPr>
          <p:cNvSpPr txBox="1"/>
          <p:nvPr/>
        </p:nvSpPr>
        <p:spPr>
          <a:xfrm>
            <a:off x="408703" y="1416207"/>
            <a:ext cx="113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" panose="00000500000000000000" pitchFamily="2" charset="0"/>
              </a:rPr>
              <a:t>Robótica de Asistencia y Servicio:</a:t>
            </a:r>
          </a:p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Juego serio para rehabilitación de tobillo.</a:t>
            </a:r>
          </a:p>
        </p:txBody>
      </p:sp>
      <p:sp>
        <p:nvSpPr>
          <p:cNvPr id="4" name="Marcador de número de diapositiva 8">
            <a:extLst>
              <a:ext uri="{FF2B5EF4-FFF2-40B4-BE49-F238E27FC236}">
                <a16:creationId xmlns:a16="http://schemas.microsoft.com/office/drawing/2014/main" id="{0B9E1CAF-8C87-85DB-8947-DD9A3BF1CC67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EAF7E987-128E-9239-15A7-FED120F5885F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7" name="Gráfico 1">
              <a:extLst>
                <a:ext uri="{FF2B5EF4-FFF2-40B4-BE49-F238E27FC236}">
                  <a16:creationId xmlns:a16="http://schemas.microsoft.com/office/drawing/2014/main" id="{7F4831E5-71D9-0217-DF17-F0384B1FC780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8B882493-2639-27C0-A3A8-4ED284DA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C83F7D92-8294-D3B7-AEF1-10CF9160FB6F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7269411-E2A4-ACD7-9A62-DC7759CD6905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Líneas de Generación y Aplicación de Conocimiento (LGAC)</a:t>
            </a:r>
          </a:p>
        </p:txBody>
      </p:sp>
      <p:pic>
        <p:nvPicPr>
          <p:cNvPr id="10" name="Imagen 9" descr="Imagen de la pantalla de un televisor&#10;&#10;El contenido generado por IA puede ser incorrecto.">
            <a:extLst>
              <a:ext uri="{FF2B5EF4-FFF2-40B4-BE49-F238E27FC236}">
                <a16:creationId xmlns:a16="http://schemas.microsoft.com/office/drawing/2014/main" id="{3566DDBF-AF4A-27D8-932B-8260EEE3A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55" y="2185648"/>
            <a:ext cx="11212490" cy="45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6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627B-363E-3712-5FF0-A7D74D894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ACBD5D45-FA3A-AD39-977C-64ADA651712D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2ED6A6D-438E-91A1-1ED4-C9B87B95E112}"/>
              </a:ext>
            </a:extLst>
          </p:cNvPr>
          <p:cNvSpPr txBox="1"/>
          <p:nvPr/>
        </p:nvSpPr>
        <p:spPr>
          <a:xfrm>
            <a:off x="408703" y="1416207"/>
            <a:ext cx="113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" panose="00000500000000000000" pitchFamily="2" charset="0"/>
              </a:rPr>
              <a:t>Vehículos Autónomos:</a:t>
            </a:r>
          </a:p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Vehículo eléctrico con celdas de combustible y sistemas de navegación.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A5F01D-78EB-A06C-28BB-2C6DA35918D1}"/>
              </a:ext>
            </a:extLst>
          </p:cNvPr>
          <p:cNvSpPr txBox="1"/>
          <p:nvPr/>
        </p:nvSpPr>
        <p:spPr>
          <a:xfrm>
            <a:off x="374413" y="4295326"/>
            <a:ext cx="11374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Vehículos no tripulados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4D316F-F580-FEC6-73B9-BAEE75EE7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323" y="2167381"/>
            <a:ext cx="3300001" cy="1980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FD0201-CB2A-9F74-E48A-5C567D5FE1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13" y="2167381"/>
            <a:ext cx="3520000" cy="198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1B5764-57D4-A846-0B45-044A8C038B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135" y="2167381"/>
            <a:ext cx="3861001" cy="198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4CA4DF-8443-A3DC-61F2-62C79CE693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35" y="4685316"/>
            <a:ext cx="2639057" cy="198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EB5326A-66A4-3AC8-A7AF-5B3266563E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27"/>
          <a:stretch/>
        </p:blipFill>
        <p:spPr>
          <a:xfrm>
            <a:off x="3574446" y="4685316"/>
            <a:ext cx="4210689" cy="1980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1F709CF-D5DB-D399-7D69-1708CB0331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989" y="4695436"/>
            <a:ext cx="3724147" cy="1980000"/>
          </a:xfrm>
          <a:prstGeom prst="rect">
            <a:avLst/>
          </a:prstGeom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998AF83E-2006-52EC-6454-F809AA4FF768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6" name="Gráfico 1">
              <a:extLst>
                <a:ext uri="{FF2B5EF4-FFF2-40B4-BE49-F238E27FC236}">
                  <a16:creationId xmlns:a16="http://schemas.microsoft.com/office/drawing/2014/main" id="{81AC2A02-E25D-F028-7D4C-011941980D42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2A9BB4C3-65CA-B02D-A7AB-F9FF02DC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3741655-7EB0-E147-21D3-12D0C4451499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D5990E3-3129-A09F-4069-6FDE3EEA3963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Líneas de Generación y Aplicación de Conocimiento (LGAC)</a:t>
            </a:r>
          </a:p>
        </p:txBody>
      </p:sp>
    </p:spTree>
    <p:extLst>
      <p:ext uri="{BB962C8B-B14F-4D97-AF65-F5344CB8AC3E}">
        <p14:creationId xmlns:p14="http://schemas.microsoft.com/office/powerpoint/2010/main" val="1554876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11771-4C79-72B8-5978-721DC2614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C5E79820-1682-014D-3099-F240255E5A1F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8E35383-DB8D-E0D4-4BE2-767BBFDF9DD0}"/>
              </a:ext>
            </a:extLst>
          </p:cNvPr>
          <p:cNvSpPr txBox="1"/>
          <p:nvPr/>
        </p:nvSpPr>
        <p:spPr>
          <a:xfrm>
            <a:off x="408703" y="1260093"/>
            <a:ext cx="113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" panose="00000500000000000000" pitchFamily="2" charset="0"/>
              </a:rPr>
              <a:t>Vehículos Autónomos:</a:t>
            </a:r>
          </a:p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Transmisión IWM Vehículos Eléctricos Tipo FSAE.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1FD7F2-36EE-904E-8F90-89837B35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18" y="1995758"/>
            <a:ext cx="2782019" cy="27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5F68354-8A42-7B59-F238-018FCF781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04" y="4832439"/>
            <a:ext cx="1708045" cy="180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5B53212-861B-1901-C050-0CF0B59BA5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8"/>
          <a:stretch/>
        </p:blipFill>
        <p:spPr>
          <a:xfrm>
            <a:off x="3788814" y="1995758"/>
            <a:ext cx="2782019" cy="270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D756A64-B83E-C468-E83C-259929AD5A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 r="26359" b="56904"/>
          <a:stretch/>
        </p:blipFill>
        <p:spPr bwMode="auto">
          <a:xfrm>
            <a:off x="3447986" y="4653784"/>
            <a:ext cx="3446902" cy="21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6">
            <a:extLst>
              <a:ext uri="{FF2B5EF4-FFF2-40B4-BE49-F238E27FC236}">
                <a16:creationId xmlns:a16="http://schemas.microsoft.com/office/drawing/2014/main" id="{156CA8A3-46EC-698D-1445-ED1204EA023D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4" name="Gráfico 1">
              <a:extLst>
                <a:ext uri="{FF2B5EF4-FFF2-40B4-BE49-F238E27FC236}">
                  <a16:creationId xmlns:a16="http://schemas.microsoft.com/office/drawing/2014/main" id="{0622E4B6-0492-5B7E-E268-4C78B3E0C4B4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9B48B96-CA2F-B440-9765-01D4B2F8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B5B8B137-D426-A7A1-BD3D-F0BA47CF0E56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254A4C1-2CEE-501F-39B7-7B8AF1FD9E00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Líneas de Generación y Aplicación de Conocimiento (LGAC)</a:t>
            </a:r>
          </a:p>
        </p:txBody>
      </p:sp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68D239AC-0396-A667-AFDE-3547A697F2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5864" r="18429" b="9875"/>
          <a:stretch>
            <a:fillRect/>
          </a:stretch>
        </p:blipFill>
        <p:spPr bwMode="auto">
          <a:xfrm>
            <a:off x="7700941" y="1995758"/>
            <a:ext cx="3844695" cy="25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Diagrama, Dibujo de ingeniería, Esquemático&#10;&#10;El contenido generado por IA puede ser incorrecto.">
            <a:extLst>
              <a:ext uri="{FF2B5EF4-FFF2-40B4-BE49-F238E27FC236}">
                <a16:creationId xmlns:a16="http://schemas.microsoft.com/office/drawing/2014/main" id="{36967580-3420-D7AE-A702-F7660C926C0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8105" r="20162" b="1703"/>
          <a:stretch/>
        </p:blipFill>
        <p:spPr bwMode="auto">
          <a:xfrm>
            <a:off x="8020677" y="4515436"/>
            <a:ext cx="3205221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490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2D7AD-E25D-53E8-B6A6-DD95039C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F4B29874-3741-165E-7D8D-3C1155C95C84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3EC5046-F9C8-86D7-1BC8-0D30F6DBE950}"/>
              </a:ext>
            </a:extLst>
          </p:cNvPr>
          <p:cNvSpPr txBox="1"/>
          <p:nvPr/>
        </p:nvSpPr>
        <p:spPr>
          <a:xfrm>
            <a:off x="408703" y="1416207"/>
            <a:ext cx="11374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" panose="00000500000000000000" pitchFamily="2" charset="0"/>
              </a:rPr>
              <a:t>Vehículos Autónomos:</a:t>
            </a:r>
          </a:p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Optimización Topológica de la Mangueta de un Vehículo Eléctrico FSAE.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718B56AF-6028-7915-5291-C7258BDD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8" y="2401156"/>
            <a:ext cx="5931943" cy="4320000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93DAAD64-E4F7-639F-1121-E767FE8D9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5" y="2297068"/>
            <a:ext cx="1726595" cy="2520000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88CEED20-A86A-79E0-0682-9E03FB9F9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8"/>
          <a:stretch/>
        </p:blipFill>
        <p:spPr>
          <a:xfrm>
            <a:off x="10488545" y="2297068"/>
            <a:ext cx="1663562" cy="2520000"/>
          </a:xfrm>
          <a:prstGeom prst="rect">
            <a:avLst/>
          </a:prstGeom>
        </p:spPr>
      </p:pic>
      <p:pic>
        <p:nvPicPr>
          <p:cNvPr id="56" name="Picture 2" descr="FSG: Pat's Seven Deadly Sins of FS Design">
            <a:extLst>
              <a:ext uri="{FF2B5EF4-FFF2-40B4-BE49-F238E27FC236}">
                <a16:creationId xmlns:a16="http://schemas.microsoft.com/office/drawing/2014/main" id="{60485F66-848C-1447-F61B-5E30C5E1C9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66" t="-19882" r="-13132" b="-16356"/>
          <a:stretch/>
        </p:blipFill>
        <p:spPr bwMode="auto">
          <a:xfrm>
            <a:off x="7612380" y="4355416"/>
            <a:ext cx="3221694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B80922AD-97B6-66F5-A8C1-3EE98EEB4737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3" name="Gráfico 1">
              <a:extLst>
                <a:ext uri="{FF2B5EF4-FFF2-40B4-BE49-F238E27FC236}">
                  <a16:creationId xmlns:a16="http://schemas.microsoft.com/office/drawing/2014/main" id="{DCA3D89D-4107-EA15-88B1-82B002207444}"/>
                </a:ext>
              </a:extLst>
            </p:cNvPr>
            <p:cNvPicPr/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5089207-B281-AB1A-ED8B-B055C13A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FCDFE84D-0883-2E6B-8B5C-F8C9519C0864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21A2BC0-5718-00A7-E114-54099EA668AE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Líneas de Generación y Aplicación de Conocimiento (LGAC)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44B3997-9DEF-F895-2D7A-6645E30F6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0094" y="2283266"/>
            <a:ext cx="2495898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1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5E449-0A98-015B-63AF-AA6C40AE2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5E01517E-4555-5F67-6FB2-9EEB3E97AF4F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3C71923-729B-C8FC-CD2A-2519A36F6BA9}"/>
              </a:ext>
            </a:extLst>
          </p:cNvPr>
          <p:cNvSpPr txBox="1"/>
          <p:nvPr/>
        </p:nvSpPr>
        <p:spPr>
          <a:xfrm>
            <a:off x="408703" y="1416207"/>
            <a:ext cx="1137459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400" b="1" dirty="0">
                <a:latin typeface="Montserrat" panose="00000500000000000000" pitchFamily="2" charset="0"/>
              </a:rPr>
              <a:t>Robótica de Asistencia y Servicio: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Juego serio para rehabilitación de tobillo (Titulado).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y construcción de una ortesis mecatrónica para la región cervical.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y construcción de un robot asistente para cruces peatonales inteligentes orientado a la movilidad segura de personas con discapacidad visual.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y validación de un sistema robótico de asistencia en transporte público para facilitar el acceso de adultos mayores y personas en silla de ruedas.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Automatización mediante visión artificial de un brazo robótico montado en silla de ruedas.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Desarrollo de un manipulador ligero integrado en plataforma móvil para asistencia de adultos mayores con limitaciones de movilidad.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0C082D47-9120-251A-C86C-84D80FF3C08C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3" name="Gráfico 1">
              <a:extLst>
                <a:ext uri="{FF2B5EF4-FFF2-40B4-BE49-F238E27FC236}">
                  <a16:creationId xmlns:a16="http://schemas.microsoft.com/office/drawing/2014/main" id="{1742EC67-2205-A459-EAF4-E4DC65259314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391EBE-DA74-2F3E-3EB7-B3335394E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3B92ED89-FDFC-6C95-5557-A385EA3ED60D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0058F5B-597F-31C4-7D4A-A75B47C5BADC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Proyectos en Desarrollo por LGAC:</a:t>
            </a:r>
          </a:p>
        </p:txBody>
      </p:sp>
    </p:spTree>
    <p:extLst>
      <p:ext uri="{BB962C8B-B14F-4D97-AF65-F5344CB8AC3E}">
        <p14:creationId xmlns:p14="http://schemas.microsoft.com/office/powerpoint/2010/main" val="242890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0D23-2AD2-D76E-4F57-43987D947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EAEC8A2F-BDDC-5188-836A-F316A5896548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26C29-CA32-6D3B-F9EA-7207521DEABA}"/>
              </a:ext>
            </a:extLst>
          </p:cNvPr>
          <p:cNvSpPr txBox="1"/>
          <p:nvPr/>
        </p:nvSpPr>
        <p:spPr>
          <a:xfrm>
            <a:off x="408703" y="1416207"/>
            <a:ext cx="113745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400" b="1" dirty="0">
                <a:latin typeface="Montserrat" panose="00000500000000000000" pitchFamily="2" charset="0"/>
              </a:rPr>
              <a:t>Vehículos Autónomos: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de una transmisión de accionamiento eléctrico en ruedas para aplicaciones en vehículos eléctricos tipo FSAE (Titulado).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Optimización topológica de la mangueta delantera del sistema de suspensión y dirección de un vehículo eléctrico FSAE (Titulado).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y Desarrollo de un Prototipo a Escala de un Vehículo con Dirección Tipo Ackerman, Diferencial e Híbrida.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Evaluación del efecto de las reglas mecánicas en suspensiones para el aprovechamiento de energía de vibración en forma de electricidad.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Sistema de gestión operativa de vehículos híbridos diésel-eléctricos con potencia turbo cargada en paralelo bajo condiciones de conducción urbana.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Desarrollo de un prototipo de vehículo autónomo para el transporte de materiales empleando algoritmos de aprendizaje automático.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A62EEA6-F687-14EC-046A-4EAE28EDD0B5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3" name="Gráfico 1">
              <a:extLst>
                <a:ext uri="{FF2B5EF4-FFF2-40B4-BE49-F238E27FC236}">
                  <a16:creationId xmlns:a16="http://schemas.microsoft.com/office/drawing/2014/main" id="{5D94C2BC-CE9F-BD37-96DA-D45574CD4C82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5A79A0-DBBF-0C30-BA11-B44771A4A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63FDB913-BB70-F4F2-A6AE-DAB10B643EC6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606C831-DD94-BB7E-A885-994681EA2DD2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Proyectos en Desarrollo por LGAC:</a:t>
            </a:r>
          </a:p>
        </p:txBody>
      </p:sp>
    </p:spTree>
    <p:extLst>
      <p:ext uri="{BB962C8B-B14F-4D97-AF65-F5344CB8AC3E}">
        <p14:creationId xmlns:p14="http://schemas.microsoft.com/office/powerpoint/2010/main" val="853052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A1306-6246-7023-479F-5C4C128C6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8DDE0A37-9F71-D43B-6E58-A8C92AE78823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E3EE75D-642D-19AD-7C43-492241B4DBF1}"/>
              </a:ext>
            </a:extLst>
          </p:cNvPr>
          <p:cNvSpPr txBox="1"/>
          <p:nvPr/>
        </p:nvSpPr>
        <p:spPr>
          <a:xfrm>
            <a:off x="408703" y="1416207"/>
            <a:ext cx="11374594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400" b="1" dirty="0">
                <a:latin typeface="Montserrat" panose="00000500000000000000" pitchFamily="2" charset="0"/>
              </a:rPr>
              <a:t>Vehículos Autónomos: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Control líder-seguidor para formación de robots móviles con ruedas.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y construcción de un banco experimental rotativo para evaluación aerodinámica de rotores, orientado a sistemas de recarga para vehículos eléctricos.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Desarrollo y validación experimental de metamodelos CFD para el diseño de vehículos eléctricos </a:t>
            </a:r>
            <a:r>
              <a:rPr lang="es-MX" sz="2000" dirty="0" err="1">
                <a:latin typeface="Montserrat" panose="00000500000000000000" pitchFamily="2" charset="0"/>
              </a:rPr>
              <a:t>ultracompactos</a:t>
            </a:r>
            <a:r>
              <a:rPr lang="es-MX" sz="2000" dirty="0">
                <a:latin typeface="Montserrat" panose="00000500000000000000" pitchFamily="2" charset="0"/>
              </a:rPr>
              <a:t>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Modelado de un vehículo eléctrico utilitario para análisis del consumo energético.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EMS basada en el equilibrio energético óptimo de un sistema de almacenamiento de energía híbrido para VE.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Optimización de un Sistema de Suspensión para Vehículos Autónomos (Doctorado).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Diseño e implementación de un gemelo digital para celdas de combustible PEM en aplicaciones vehiculares (Doctorado).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D8651EBA-E3DD-8FD2-A41D-04833FDD77EB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3" name="Gráfico 1">
              <a:extLst>
                <a:ext uri="{FF2B5EF4-FFF2-40B4-BE49-F238E27FC236}">
                  <a16:creationId xmlns:a16="http://schemas.microsoft.com/office/drawing/2014/main" id="{B7D253A5-D9DD-3075-2618-1EE18ED0FD96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614188-3665-21EC-CCC7-901CC17DB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D804C1AD-2BBA-C9ED-8177-592B58FCC4D5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EB0B646-F959-2B54-EDE1-52DE7C4720B0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Proyectos en Desarrollo por LGAC:</a:t>
            </a:r>
          </a:p>
        </p:txBody>
      </p:sp>
    </p:spTree>
    <p:extLst>
      <p:ext uri="{BB962C8B-B14F-4D97-AF65-F5344CB8AC3E}">
        <p14:creationId xmlns:p14="http://schemas.microsoft.com/office/powerpoint/2010/main" val="205344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1D8D960-F8BB-44E6-FE07-62147A3197B7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8FEB7E83-A3E2-20F2-C2D9-84B97C461736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DB7726FB-B1A0-822A-E142-958A98D54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040EB7C-0065-5C3E-58E7-2DAF66020E5E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B6E4567-2019-D3FD-1C27-C0853E4335D0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TecNM/CENIDET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E7FEEF8-E78F-FAB8-3A67-3B0E680F4386}"/>
              </a:ext>
            </a:extLst>
          </p:cNvPr>
          <p:cNvSpPr txBox="1"/>
          <p:nvPr/>
        </p:nvSpPr>
        <p:spPr>
          <a:xfrm>
            <a:off x="408703" y="1416207"/>
            <a:ext cx="11374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2000" indent="-216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Centro Nacional de Investigación y Desarrollo Tecnológico (CENIDET) se creó en enero de 1987, y es una institución educativa dependiente del Tecnológico Nacional de México.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29D61B-EB1F-684C-0D41-5810B351E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199" y="2431870"/>
            <a:ext cx="9357022" cy="270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95A4AA5-CA72-E5EA-7BDF-03636265A8CE}"/>
              </a:ext>
            </a:extLst>
          </p:cNvPr>
          <p:cNvSpPr txBox="1"/>
          <p:nvPr/>
        </p:nvSpPr>
        <p:spPr>
          <a:xfrm>
            <a:off x="3359380" y="5239346"/>
            <a:ext cx="6313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latin typeface="Montserrat" panose="00000500000000000000" pitchFamily="2" charset="0"/>
              </a:rPr>
              <a:t>Diplomados:</a:t>
            </a:r>
          </a:p>
          <a:p>
            <a:r>
              <a:rPr lang="es-MX" sz="1600" dirty="0">
                <a:latin typeface="Montserrat" panose="00000500000000000000" pitchFamily="2" charset="0"/>
              </a:rPr>
              <a:t>Energías Renovables y Eficiencia Energética</a:t>
            </a:r>
          </a:p>
          <a:p>
            <a:r>
              <a:rPr lang="es-MX" sz="1600" dirty="0">
                <a:latin typeface="Montserrat" panose="00000500000000000000" pitchFamily="2" charset="0"/>
              </a:rPr>
              <a:t>Diplomado en Energía Sustentable para Electromovilidad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C67B87-B04B-4854-0655-F99206F07BBC}"/>
              </a:ext>
            </a:extLst>
          </p:cNvPr>
          <p:cNvSpPr txBox="1"/>
          <p:nvPr/>
        </p:nvSpPr>
        <p:spPr>
          <a:xfrm>
            <a:off x="1598814" y="6154320"/>
            <a:ext cx="3804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latin typeface="Montserrat" panose="00000500000000000000" pitchFamily="2" charset="0"/>
              </a:rPr>
              <a:t>Especialidad en </a:t>
            </a:r>
            <a:r>
              <a:rPr lang="es-MX" sz="1600" dirty="0">
                <a:latin typeface="Montserrat" panose="00000500000000000000" pitchFamily="2" charset="0"/>
              </a:rPr>
              <a:t>Semiconductores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20B3744-0CA2-D356-C3BA-A32D57D0B7E7}"/>
              </a:ext>
            </a:extLst>
          </p:cNvPr>
          <p:cNvSpPr txBox="1"/>
          <p:nvPr/>
        </p:nvSpPr>
        <p:spPr>
          <a:xfrm>
            <a:off x="6516095" y="6154320"/>
            <a:ext cx="5224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dirty="0">
                <a:latin typeface="Montserrat" panose="00000500000000000000" pitchFamily="2" charset="0"/>
              </a:rPr>
              <a:t>Maestría en Ingeniería</a:t>
            </a:r>
          </a:p>
          <a:p>
            <a:r>
              <a:rPr lang="es-MX" sz="1600" dirty="0">
                <a:latin typeface="Montserrat" panose="00000500000000000000" pitchFamily="2" charset="0"/>
              </a:rPr>
              <a:t>Orientación profesionalizante: Modalidad híbrida</a:t>
            </a:r>
          </a:p>
        </p:txBody>
      </p:sp>
      <p:sp>
        <p:nvSpPr>
          <p:cNvPr id="12" name="Marcador de número de diapositiva 8">
            <a:extLst>
              <a:ext uri="{FF2B5EF4-FFF2-40B4-BE49-F238E27FC236}">
                <a16:creationId xmlns:a16="http://schemas.microsoft.com/office/drawing/2014/main" id="{80080177-468C-DDFC-C739-8EF503576246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2516407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742A3-3523-0751-FEC6-6F2BB1F2D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87205788-7309-5FFF-2262-08FC6B42D258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8D460E91-DDB6-670C-F851-49293AA01FD6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FAFC7DD-91BC-5B10-FE49-8461B21F9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45169BBF-A0F1-A4E1-3739-1575E3245216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6D1E1C-97AE-B41D-65A1-BC2E54465EBF}"/>
              </a:ext>
            </a:extLst>
          </p:cNvPr>
          <p:cNvSpPr txBox="1"/>
          <p:nvPr/>
        </p:nvSpPr>
        <p:spPr>
          <a:xfrm>
            <a:off x="329667" y="700496"/>
            <a:ext cx="11568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Mapa Curricular de la Maestría en Ciencias en Ingeniería Mecatrónica</a:t>
            </a:r>
          </a:p>
        </p:txBody>
      </p:sp>
      <p:pic>
        <p:nvPicPr>
          <p:cNvPr id="9" name="Imagen 8" descr="Diagrama, Texto&#10;&#10;El contenido generado por IA puede ser incorrecto.">
            <a:extLst>
              <a:ext uri="{FF2B5EF4-FFF2-40B4-BE49-F238E27FC236}">
                <a16:creationId xmlns:a16="http://schemas.microsoft.com/office/drawing/2014/main" id="{AFC5BC4D-3CF8-2FC3-3103-7ADDE9265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642" y="1601182"/>
            <a:ext cx="8580715" cy="5220000"/>
          </a:xfrm>
          <a:prstGeom prst="rect">
            <a:avLst/>
          </a:prstGeom>
        </p:spPr>
      </p:pic>
      <p:sp>
        <p:nvSpPr>
          <p:cNvPr id="10" name="Marcador de número de diapositiva 8">
            <a:extLst>
              <a:ext uri="{FF2B5EF4-FFF2-40B4-BE49-F238E27FC236}">
                <a16:creationId xmlns:a16="http://schemas.microsoft.com/office/drawing/2014/main" id="{44A92FA9-0471-574E-C7B2-8AF3CD377C4B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2804678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113C7-F370-34E6-C52D-D460E9D06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C82AAEB-B23D-E9F1-6E68-83E00DAC8B67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B6DB1C0A-7720-1003-F806-4823B119FA65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E8175942-0A92-9AD1-2379-C34D35AE4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8ABC6ECF-5B06-13CC-EBBC-100CB7B8F912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5B380B8-4359-1D08-9169-4BA781622A02}"/>
              </a:ext>
            </a:extLst>
          </p:cNvPr>
          <p:cNvSpPr txBox="1"/>
          <p:nvPr/>
        </p:nvSpPr>
        <p:spPr>
          <a:xfrm>
            <a:off x="329667" y="700496"/>
            <a:ext cx="115686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Mapa Curricular de la Doctorado en Ciencias en Ingeniería Mecatrónica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CB8203-0BA3-12EC-D6E6-29C9EA40B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51" y="1546545"/>
            <a:ext cx="10463515" cy="5220000"/>
          </a:xfrm>
          <a:prstGeom prst="rect">
            <a:avLst/>
          </a:prstGeom>
        </p:spPr>
      </p:pic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C9F15DCC-3281-8C0A-049C-B1FB0C8DBC3D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2220660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3CB97-1390-5CC9-8D9F-B12995962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7E4ED6AB-051F-616B-FB08-8501EF9E0166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42CD1200-9435-06E8-2439-54A66D31AA92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2CA46B62-D73E-6473-1ECA-1FB61C814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C7BB0B55-2D0E-8A8B-200D-A1859794670B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21E4B83-2110-73F7-B149-5E072D592435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Calendario de ingreso (MCIMC), agosto 2026 – enero 2027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93E91432-AB6A-314D-B59B-09B074C9D782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pic>
        <p:nvPicPr>
          <p:cNvPr id="10" name="Imagen 9" descr="Tabla&#10;&#10;El contenido generado por IA puede ser incorrecto.">
            <a:extLst>
              <a:ext uri="{FF2B5EF4-FFF2-40B4-BE49-F238E27FC236}">
                <a16:creationId xmlns:a16="http://schemas.microsoft.com/office/drawing/2014/main" id="{B2694B2C-801D-B993-1D73-2DC777D58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633" y="1260002"/>
            <a:ext cx="8746734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0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4B2BE-E1B3-C2A8-0B17-16BD75C85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275FE2D8-ED28-AEF4-9FF0-FF02AF5F5624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3EA78703-1528-5C17-8FC9-307B9393CD16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A538F90-89F9-364E-A0E7-4F48B0D75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B2FDE855-59B1-0E9E-4C37-4CDF8CB7DD20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B0EF2E8-1A86-29BF-CE99-E51D1F25246F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Calendario de ingreso (DCIMC) agosto 2026 – enero 2027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64C5828C-FBDE-C9EE-E7F1-74EFB34B22F3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pic>
        <p:nvPicPr>
          <p:cNvPr id="9" name="Imagen 8" descr="Tabla&#10;&#10;El contenido generado por IA puede ser incorrecto.">
            <a:extLst>
              <a:ext uri="{FF2B5EF4-FFF2-40B4-BE49-F238E27FC236}">
                <a16:creationId xmlns:a16="http://schemas.microsoft.com/office/drawing/2014/main" id="{5A40E140-181E-846F-FC31-CB0D629FF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000" y="1192939"/>
            <a:ext cx="971999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17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CD597-50FB-6DBC-3023-3618FC7CC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31304435-32A4-F257-E188-AAB38BB2E9F3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8597F124-CC4B-83D5-1734-0212C6ADC363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ACB3F0BC-2422-F261-F4E2-E85340B23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D6B5798-DC8E-C934-EB0B-41250C743724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C60C4C-8CB2-A938-D5E3-0FC3A72D9864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Calendario TecNM/CENIDET enero-junio 2026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A0B0B451-7D91-D915-F6F2-877A770DC438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C7EEBF5-B041-33EB-6D07-B2CD7F14C81E}"/>
              </a:ext>
            </a:extLst>
          </p:cNvPr>
          <p:cNvGrpSpPr/>
          <p:nvPr/>
        </p:nvGrpSpPr>
        <p:grpSpPr>
          <a:xfrm>
            <a:off x="784746" y="1314908"/>
            <a:ext cx="10622508" cy="5400458"/>
            <a:chOff x="874746" y="1260002"/>
            <a:chExt cx="10622508" cy="5400458"/>
          </a:xfrm>
        </p:grpSpPr>
        <p:pic>
          <p:nvPicPr>
            <p:cNvPr id="12" name="Imagen 11" descr="Imagen que contiene Diagrama&#10;&#10;El contenido generado por IA puede ser incorrecto.">
              <a:extLst>
                <a:ext uri="{FF2B5EF4-FFF2-40B4-BE49-F238E27FC236}">
                  <a16:creationId xmlns:a16="http://schemas.microsoft.com/office/drawing/2014/main" id="{9F68F64A-2809-27E7-CF74-1774B39E4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746" y="1260002"/>
              <a:ext cx="8460000" cy="5400458"/>
            </a:xfrm>
            <a:prstGeom prst="rect">
              <a:avLst/>
            </a:prstGeom>
          </p:spPr>
        </p:pic>
        <p:pic>
          <p:nvPicPr>
            <p:cNvPr id="14" name="Imagen 13" descr="Texto&#10;&#10;El contenido generado por IA puede ser incorrecto.">
              <a:extLst>
                <a:ext uri="{FF2B5EF4-FFF2-40B4-BE49-F238E27FC236}">
                  <a16:creationId xmlns:a16="http://schemas.microsoft.com/office/drawing/2014/main" id="{2BAC4505-CEFD-88F4-4036-4584C7775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97254" y="1973576"/>
              <a:ext cx="1512000" cy="609484"/>
            </a:xfrm>
            <a:prstGeom prst="rect">
              <a:avLst/>
            </a:prstGeom>
          </p:spPr>
        </p:pic>
        <p:pic>
          <p:nvPicPr>
            <p:cNvPr id="16" name="Imagen 15" descr="Diagrama&#10;&#10;El contenido generado por IA puede ser incorrecto.">
              <a:extLst>
                <a:ext uri="{FF2B5EF4-FFF2-40B4-BE49-F238E27FC236}">
                  <a16:creationId xmlns:a16="http://schemas.microsoft.com/office/drawing/2014/main" id="{23FAAF96-4B1A-C68A-AB54-3F4658EF5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517254" y="2732571"/>
              <a:ext cx="1980000" cy="1593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105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35960-9E90-A8EB-F54C-B9A2B2587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671972E9-162A-CF1E-84D3-E5072D1BFEAA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35DB075A-7E49-A658-29E4-DA826E252077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0A4300C3-70FB-463B-7164-052E9AB30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BBAA4DB6-1302-2D1F-BAB7-2D513F3460E9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396DD4-27F8-EF22-2286-5E83823A2387}"/>
              </a:ext>
            </a:extLst>
          </p:cNvPr>
          <p:cNvSpPr txBox="1"/>
          <p:nvPr/>
        </p:nvSpPr>
        <p:spPr>
          <a:xfrm>
            <a:off x="329667" y="70049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solidFill>
                  <a:srgbClr val="9C2148"/>
                </a:solidFill>
                <a:latin typeface="Montserrat" panose="00000500000000000000" pitchFamily="2" charset="0"/>
              </a:rPr>
              <a:t>Coordinación de Ingeniería Mecatrónica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BB46AAB2-A520-26F5-A3AE-7F22AD7420EF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7B2F5A3-0DDB-AB02-A29A-7CDD22A55ABD}"/>
              </a:ext>
            </a:extLst>
          </p:cNvPr>
          <p:cNvSpPr txBox="1"/>
          <p:nvPr/>
        </p:nvSpPr>
        <p:spPr>
          <a:xfrm>
            <a:off x="426712" y="1538756"/>
            <a:ext cx="1137459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2400" b="1" dirty="0">
                <a:latin typeface="Montserrat" panose="00000500000000000000" pitchFamily="2" charset="0"/>
              </a:rPr>
              <a:t>Información: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Maestría: </a:t>
            </a:r>
            <a:r>
              <a:rPr lang="es-MX" sz="2000" dirty="0">
                <a:solidFill>
                  <a:srgbClr val="0070C0"/>
                </a:solidFill>
                <a:latin typeface="Montserrat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https://cenidet.tecnm.mx/maestria_mcimk.php</a:t>
            </a:r>
            <a:r>
              <a:rPr lang="es-MX" sz="2000" dirty="0">
                <a:solidFill>
                  <a:srgbClr val="0070C0"/>
                </a:solidFill>
                <a:latin typeface="Montserrat" panose="00000500000000000000" pitchFamily="2" charset="0"/>
              </a:rPr>
              <a:t>. </a:t>
            </a: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latin typeface="Montserrat" panose="00000500000000000000" pitchFamily="2" charset="0"/>
              </a:rPr>
              <a:t>Doctorado: </a:t>
            </a:r>
            <a:r>
              <a:rPr lang="es-MX" sz="2000" dirty="0">
                <a:solidFill>
                  <a:srgbClr val="0070C0"/>
                </a:solidFill>
                <a:latin typeface="Montserrat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https://cenidet.tecnm.mx/doctorado_dcimk.php</a:t>
            </a:r>
            <a:r>
              <a:rPr lang="es-MX" sz="2000" dirty="0">
                <a:latin typeface="Montserrat" panose="00000500000000000000" pitchFamily="2" charset="0"/>
              </a:rPr>
              <a:t>.</a:t>
            </a:r>
          </a:p>
          <a:p>
            <a:pPr marL="252000" algn="just">
              <a:spcAft>
                <a:spcPts val="1200"/>
              </a:spcAft>
            </a:pPr>
            <a:endParaRPr lang="es-MX" sz="2000" dirty="0">
              <a:latin typeface="Montserrat" panose="00000500000000000000" pitchFamily="2" charset="0"/>
            </a:endParaRP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MX" sz="2000" dirty="0">
              <a:latin typeface="Montserrat" panose="00000500000000000000" pitchFamily="2" charset="0"/>
            </a:endParaRP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70C0"/>
                </a:solidFill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https://www.facebook.com/CENIDETMecatronica</a:t>
            </a:r>
            <a:endParaRPr lang="es-MX" sz="2000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marL="504000" indent="-2520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MX" sz="2000" dirty="0">
              <a:latin typeface="Montserrat" panose="00000500000000000000" pitchFamily="2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1585768-85EB-97DA-D1AF-2A1382A167C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11" y="2914444"/>
            <a:ext cx="2222450" cy="831900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393FC72-ECCB-17CF-4035-ED31CAA18201}"/>
              </a:ext>
            </a:extLst>
          </p:cNvPr>
          <p:cNvSpPr txBox="1">
            <a:spLocks/>
          </p:cNvSpPr>
          <p:nvPr/>
        </p:nvSpPr>
        <p:spPr>
          <a:xfrm>
            <a:off x="3490051" y="4945347"/>
            <a:ext cx="5211897" cy="165543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b="1" dirty="0">
                <a:latin typeface="Montserrat" panose="00000500000000000000" pitchFamily="2" charset="0"/>
              </a:rPr>
              <a:t>Dr. Erik Rosado Tamariz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dirty="0">
                <a:latin typeface="Montserrat" panose="00000500000000000000" pitchFamily="2" charset="0"/>
              </a:rPr>
              <a:t>Coordinador de Ingeniería Mecatrónica TecNM/CENIDET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0070C0"/>
                </a:solidFill>
                <a:latin typeface="Montserrat" panose="00000500000000000000" pitchFamily="2" charset="0"/>
              </a:rPr>
              <a:t>coord.mecatronica@cenidet.tecnm.mx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dirty="0">
                <a:latin typeface="Montserrat" panose="00000500000000000000" pitchFamily="2" charset="0"/>
              </a:rPr>
              <a:t>Tel. 777 362 7770   Ext. 1401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MX" sz="2000" dirty="0">
                <a:solidFill>
                  <a:srgbClr val="0070C0"/>
                </a:solidFill>
                <a:latin typeface="Montserrat" panose="00000500000000000000" pitchFamily="2" charset="0"/>
              </a:rPr>
              <a:t>https://cenidet.tecnm.mx/</a:t>
            </a:r>
          </a:p>
        </p:txBody>
      </p:sp>
    </p:spTree>
    <p:extLst>
      <p:ext uri="{BB962C8B-B14F-4D97-AF65-F5344CB8AC3E}">
        <p14:creationId xmlns:p14="http://schemas.microsoft.com/office/powerpoint/2010/main" val="2462837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letrero azul con letras blancas en un edificio&#10;&#10;El contenido generado por IA puede ser incorrecto.">
            <a:extLst>
              <a:ext uri="{FF2B5EF4-FFF2-40B4-BE49-F238E27FC236}">
                <a16:creationId xmlns:a16="http://schemas.microsoft.com/office/drawing/2014/main" id="{E153FE73-E35E-E7A4-DF7B-9839AA86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13"/>
          <a:stretch/>
        </p:blipFill>
        <p:spPr>
          <a:xfrm>
            <a:off x="-6118" y="10"/>
            <a:ext cx="12191980" cy="6857990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7786765F-8732-CEE1-D34E-9EC420389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CCDFA69-2D03-9D3F-9605-AF9ECB79AB21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MX" sz="36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tserrat" panose="00000500000000000000" pitchFamily="2" charset="0"/>
                <a:ea typeface="+mj-ea"/>
                <a:cs typeface="+mj-cs"/>
              </a:rPr>
              <a:t>Te invitamos a Forma Parte de la Familia TecNM/CENIDET</a:t>
            </a:r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87282965-980E-E189-31EE-3180C49A4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6">
            <a:extLst>
              <a:ext uri="{FF2B5EF4-FFF2-40B4-BE49-F238E27FC236}">
                <a16:creationId xmlns:a16="http://schemas.microsoft.com/office/drawing/2014/main" id="{45CBBBCD-4BD3-372B-BFBD-8469B1186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>
            <a:extLst>
              <a:ext uri="{FF2B5EF4-FFF2-40B4-BE49-F238E27FC236}">
                <a16:creationId xmlns:a16="http://schemas.microsoft.com/office/drawing/2014/main" id="{38011820-F5BE-9AEA-105C-62DEE7981A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Marcador de número de diapositiva 8">
            <a:extLst>
              <a:ext uri="{FF2B5EF4-FFF2-40B4-BE49-F238E27FC236}">
                <a16:creationId xmlns:a16="http://schemas.microsoft.com/office/drawing/2014/main" id="{FF7F3E58-6E86-66BA-C7EF-DF0B9C9F22EC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222820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7252D-2A08-1006-41C2-17F7DE59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E289099-32A0-B106-F583-EC88190BAE2F}"/>
              </a:ext>
            </a:extLst>
          </p:cNvPr>
          <p:cNvGrpSpPr>
            <a:grpSpLocks noChangeAspect="1"/>
          </p:cNvGrpSpPr>
          <p:nvPr/>
        </p:nvGrpSpPr>
        <p:grpSpPr>
          <a:xfrm>
            <a:off x="6639985" y="75328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24827A6B-8BAD-1BDD-BDA4-85E46CE0475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DB69943-3EC9-9594-FE61-42490EDCE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55E038C6-2B55-3611-19EB-4F0BAD440D8C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92BEADB-BF80-BE50-8001-60C610F62802}"/>
              </a:ext>
            </a:extLst>
          </p:cNvPr>
          <p:cNvSpPr txBox="1"/>
          <p:nvPr/>
        </p:nvSpPr>
        <p:spPr>
          <a:xfrm>
            <a:off x="311658" y="657061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TecNM/CENIDET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236FCB0-E73F-E3E2-701A-9447652063CA}"/>
              </a:ext>
            </a:extLst>
          </p:cNvPr>
          <p:cNvSpPr/>
          <p:nvPr/>
        </p:nvSpPr>
        <p:spPr>
          <a:xfrm>
            <a:off x="6531676" y="1553435"/>
            <a:ext cx="522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0" i="0" dirty="0">
                <a:effectLst/>
                <a:latin typeface="Montserrat" panose="00000500000000000000" pitchFamily="2" charset="0"/>
              </a:rPr>
              <a:t>Interior Internado Palmira S/N, Col. Palmira, C.P. 62490. Cuernavaca, Morelos.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17A4963-2913-173A-36B9-DC612427A7A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228" y="5101265"/>
            <a:ext cx="3363961" cy="175673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516BD0E-3611-4EE6-C094-EA0126857C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3189" y="5101265"/>
            <a:ext cx="2570197" cy="1756735"/>
          </a:xfrm>
          <a:prstGeom prst="rect">
            <a:avLst/>
          </a:prstGeom>
        </p:spPr>
      </p:pic>
      <p:sp>
        <p:nvSpPr>
          <p:cNvPr id="17" name="Marcador de número de diapositiva 8">
            <a:extLst>
              <a:ext uri="{FF2B5EF4-FFF2-40B4-BE49-F238E27FC236}">
                <a16:creationId xmlns:a16="http://schemas.microsoft.com/office/drawing/2014/main" id="{7EF2E58D-BA7C-28B5-6FF4-7E800C57ADD5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D772AE-1340-A97D-9759-0CDBCDFB9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15812" r="6289" b="6520"/>
          <a:stretch>
            <a:fillRect/>
          </a:stretch>
        </p:blipFill>
        <p:spPr>
          <a:xfrm>
            <a:off x="279228" y="2007909"/>
            <a:ext cx="5934158" cy="3093356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4E6FCE3B-6364-D007-9B0B-B27CE6861605}"/>
              </a:ext>
            </a:extLst>
          </p:cNvPr>
          <p:cNvSpPr/>
          <p:nvPr/>
        </p:nvSpPr>
        <p:spPr>
          <a:xfrm>
            <a:off x="311658" y="1579728"/>
            <a:ext cx="603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Apatzingán 212, Palmira, 62490 Cuernavaca, Mor</a:t>
            </a:r>
            <a:r>
              <a:rPr lang="es-MX" dirty="0"/>
              <a:t>.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1098F7-2DE2-BF56-3FC4-C1C990848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084" y="2542142"/>
            <a:ext cx="5784366" cy="326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0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5F22E-65C5-AFC3-B733-43AE363DF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06460BA3-FC1A-C99B-0A7F-53E2F9FB1E7A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D70E16FB-2E21-3AA6-F6AC-0DD3B8CE8310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7FBD069-0BF2-4062-508E-74357D957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609E861C-6986-2ECC-4115-722D0A5AA57A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B0CF203-468A-CF85-13DE-E6A69EDC484F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pic>
        <p:nvPicPr>
          <p:cNvPr id="24" name="Picture 2" descr="Los Robots en la Educación Moderna. Una nueva forma de enseñar a pensar. –  Alfabetización Digital">
            <a:extLst>
              <a:ext uri="{FF2B5EF4-FFF2-40B4-BE49-F238E27FC236}">
                <a16:creationId xmlns:a16="http://schemas.microsoft.com/office/drawing/2014/main" id="{D2C8CC7F-035D-36A6-F583-086AA43D8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351" y="1512754"/>
            <a:ext cx="3807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4D122BA0-AFCA-DFA9-9A16-822322F2BAF4}"/>
              </a:ext>
            </a:extLst>
          </p:cNvPr>
          <p:cNvSpPr txBox="1"/>
          <p:nvPr/>
        </p:nvSpPr>
        <p:spPr>
          <a:xfrm>
            <a:off x="293649" y="1272414"/>
            <a:ext cx="11568684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2400" b="1" dirty="0">
                <a:latin typeface="Montserrat" panose="00000500000000000000" pitchFamily="2" charset="0"/>
              </a:rPr>
              <a:t>Maestría en Ciencias en Ingeniería Mecatrónica:</a:t>
            </a:r>
          </a:p>
          <a:p>
            <a:pPr marL="648000" indent="-2520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Primera Generación </a:t>
            </a: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 Enero 2023</a:t>
            </a:r>
            <a:r>
              <a:rPr lang="es-MX" sz="2000" dirty="0">
                <a:latin typeface="Montserrat" panose="00000500000000000000" pitchFamily="2" charset="0"/>
              </a:rPr>
              <a:t>.</a:t>
            </a:r>
          </a:p>
          <a:p>
            <a:pPr marL="648000" indent="-2520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Tres Estudiantes Graduados </a:t>
            </a: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 Diciembre 2025.</a:t>
            </a:r>
          </a:p>
          <a:p>
            <a:pPr marL="648000" indent="-2520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sym typeface="Wingdings" panose="05000000000000000000" pitchFamily="2" charset="2"/>
              </a:rPr>
              <a:t>Estudiantes Vigentes</a:t>
            </a: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: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2023-2  1 (VA).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2024-2  2 (VA).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2025-1  1 (RAS), 2 (VA).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2025-1  4 (RAS), 4 (VA).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2026-1  3 (VA), 3 (RAS).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es-MX" sz="2000" dirty="0">
              <a:latin typeface="Montserrat" panose="000005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BCF4982-D766-C680-1B86-98277B446C14}"/>
              </a:ext>
            </a:extLst>
          </p:cNvPr>
          <p:cNvSpPr txBox="1"/>
          <p:nvPr/>
        </p:nvSpPr>
        <p:spPr>
          <a:xfrm>
            <a:off x="329667" y="4830451"/>
            <a:ext cx="1156868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s-MX" sz="2400" b="1" dirty="0">
                <a:latin typeface="Montserrat" panose="00000500000000000000" pitchFamily="2" charset="0"/>
              </a:rPr>
              <a:t>Doctorado en Ciencias en Ingeniería Mecatrónica:</a:t>
            </a:r>
          </a:p>
          <a:p>
            <a:pPr marL="648000" indent="-2520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Primera Generación </a:t>
            </a: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 Enero 2025</a:t>
            </a:r>
            <a:r>
              <a:rPr lang="es-MX" sz="2000" dirty="0">
                <a:latin typeface="Montserrat" panose="00000500000000000000" pitchFamily="2" charset="0"/>
              </a:rPr>
              <a:t>.</a:t>
            </a:r>
          </a:p>
          <a:p>
            <a:pPr marL="648000" indent="-2520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MX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sym typeface="Wingdings" panose="05000000000000000000" pitchFamily="2" charset="2"/>
              </a:rPr>
              <a:t>Estudiantes Vigentes</a:t>
            </a: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: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2025-1  1 (VA).</a:t>
            </a:r>
          </a:p>
          <a:p>
            <a:pPr marL="1080000" indent="-3600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MX" sz="2000" dirty="0">
                <a:latin typeface="Montserrat" panose="00000500000000000000" pitchFamily="2" charset="0"/>
                <a:sym typeface="Wingdings" panose="05000000000000000000" pitchFamily="2" charset="2"/>
              </a:rPr>
              <a:t>2026-1  1 (VA).</a:t>
            </a:r>
          </a:p>
        </p:txBody>
      </p:sp>
      <p:sp>
        <p:nvSpPr>
          <p:cNvPr id="2" name="Marcador de número de diapositiva 8">
            <a:extLst>
              <a:ext uri="{FF2B5EF4-FFF2-40B4-BE49-F238E27FC236}">
                <a16:creationId xmlns:a16="http://schemas.microsoft.com/office/drawing/2014/main" id="{14AD7A1A-9A11-A2DC-B6ED-99E7DCEDE175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256904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139AD-786C-DE31-5E72-9E3BF7C9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ED6C3C5B-5E05-49C5-FEE0-4DEF19DE00DB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314D534F-47FE-5C16-B39D-29B15FB2F2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4E175A74-E44C-31C1-8D97-1EB50195C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1A7D98E1-9AB7-54AB-59F1-82335D6C3F91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FD87338-741D-4281-E6EB-D8B7218D1E8A}"/>
              </a:ext>
            </a:extLst>
          </p:cNvPr>
          <p:cNvGrpSpPr/>
          <p:nvPr/>
        </p:nvGrpSpPr>
        <p:grpSpPr>
          <a:xfrm>
            <a:off x="2642947" y="3220870"/>
            <a:ext cx="4720403" cy="180000"/>
            <a:chOff x="2958426" y="2638252"/>
            <a:chExt cx="4720403" cy="180000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22E58C5D-56F6-F68D-A5E9-403D9DF155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8426" y="2638252"/>
              <a:ext cx="180000" cy="180000"/>
            </a:xfrm>
            <a:prstGeom prst="ellipse">
              <a:avLst/>
            </a:prstGeom>
            <a:solidFill>
              <a:srgbClr val="9C214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2822F7C-EC3E-5613-1917-86D9487F932D}"/>
                </a:ext>
              </a:extLst>
            </p:cNvPr>
            <p:cNvCxnSpPr/>
            <p:nvPr/>
          </p:nvCxnSpPr>
          <p:spPr>
            <a:xfrm>
              <a:off x="3142829" y="2733720"/>
              <a:ext cx="453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24B485F7-8E6B-56CC-34A3-EA45AB83A221}"/>
              </a:ext>
            </a:extLst>
          </p:cNvPr>
          <p:cNvGrpSpPr/>
          <p:nvPr/>
        </p:nvGrpSpPr>
        <p:grpSpPr>
          <a:xfrm>
            <a:off x="2642947" y="5824259"/>
            <a:ext cx="3280403" cy="180000"/>
            <a:chOff x="2958426" y="2638252"/>
            <a:chExt cx="3280403" cy="1800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3BA1C5EA-354A-0153-85CB-5C4DB3616D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8426" y="2638252"/>
              <a:ext cx="180000" cy="180000"/>
            </a:xfrm>
            <a:prstGeom prst="ellipse">
              <a:avLst/>
            </a:prstGeom>
            <a:solidFill>
              <a:srgbClr val="008DF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CE616EF7-E3D5-F95E-BE7E-0401DC38742A}"/>
                </a:ext>
              </a:extLst>
            </p:cNvPr>
            <p:cNvCxnSpPr/>
            <p:nvPr/>
          </p:nvCxnSpPr>
          <p:spPr>
            <a:xfrm>
              <a:off x="3142829" y="2733720"/>
              <a:ext cx="3096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C33824A-E78E-4999-BC99-0694D9D1D37D}"/>
              </a:ext>
            </a:extLst>
          </p:cNvPr>
          <p:cNvSpPr txBox="1"/>
          <p:nvPr/>
        </p:nvSpPr>
        <p:spPr>
          <a:xfrm>
            <a:off x="7748138" y="2815325"/>
            <a:ext cx="290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Sistemas Multi-Robot.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09B69A-09B5-AB19-655F-3AA4ED67D657}"/>
              </a:ext>
            </a:extLst>
          </p:cNvPr>
          <p:cNvSpPr txBox="1"/>
          <p:nvPr/>
        </p:nvSpPr>
        <p:spPr>
          <a:xfrm>
            <a:off x="7748141" y="2493218"/>
            <a:ext cx="2739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Robótica Social.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2C9FA2-86DC-0DB9-5D17-571684C5C239}"/>
              </a:ext>
            </a:extLst>
          </p:cNvPr>
          <p:cNvSpPr txBox="1"/>
          <p:nvPr/>
        </p:nvSpPr>
        <p:spPr>
          <a:xfrm>
            <a:off x="7748138" y="3143903"/>
            <a:ext cx="26364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Control Inteligente.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FB66CB4-14C3-451F-92A3-4AA8F8B3364D}"/>
              </a:ext>
            </a:extLst>
          </p:cNvPr>
          <p:cNvSpPr txBox="1"/>
          <p:nvPr/>
        </p:nvSpPr>
        <p:spPr>
          <a:xfrm>
            <a:off x="7748137" y="3477903"/>
            <a:ext cx="29004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Internet de las Cosas.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DA492A9-4348-B5F4-E9C7-C730DAE94719}"/>
              </a:ext>
            </a:extLst>
          </p:cNvPr>
          <p:cNvSpPr txBox="1"/>
          <p:nvPr/>
        </p:nvSpPr>
        <p:spPr>
          <a:xfrm>
            <a:off x="7748135" y="3812830"/>
            <a:ext cx="4321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Medición e Instrumentación Virtual.</a:t>
            </a: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66940B31-BBCC-D688-83B1-38C3436823CB}"/>
              </a:ext>
            </a:extLst>
          </p:cNvPr>
          <p:cNvSpPr/>
          <p:nvPr/>
        </p:nvSpPr>
        <p:spPr>
          <a:xfrm>
            <a:off x="7416309" y="2461226"/>
            <a:ext cx="336431" cy="1710224"/>
          </a:xfrm>
          <a:prstGeom prst="leftBrace">
            <a:avLst>
              <a:gd name="adj1" fmla="val 9807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952C76F-D4ED-2F89-0592-83E3280D68B2}"/>
              </a:ext>
            </a:extLst>
          </p:cNvPr>
          <p:cNvSpPr txBox="1"/>
          <p:nvPr/>
        </p:nvSpPr>
        <p:spPr>
          <a:xfrm>
            <a:off x="6327262" y="5419011"/>
            <a:ext cx="29004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Sistemas Embebidos.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2A4E0A8-71E4-4B88-65DF-EAAFD2B1E99C}"/>
              </a:ext>
            </a:extLst>
          </p:cNvPr>
          <p:cNvSpPr txBox="1"/>
          <p:nvPr/>
        </p:nvSpPr>
        <p:spPr>
          <a:xfrm>
            <a:off x="6327263" y="5096904"/>
            <a:ext cx="29004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Energías Renovables.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4CE122B-F49D-8404-9901-429407B28DEE}"/>
              </a:ext>
            </a:extLst>
          </p:cNvPr>
          <p:cNvSpPr txBox="1"/>
          <p:nvPr/>
        </p:nvSpPr>
        <p:spPr>
          <a:xfrm>
            <a:off x="6327261" y="5747589"/>
            <a:ext cx="47067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Algoritmos de Navegación y Mapeo.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5B4B3F7-EF94-0714-8BB7-A58200712563}"/>
              </a:ext>
            </a:extLst>
          </p:cNvPr>
          <p:cNvSpPr txBox="1"/>
          <p:nvPr/>
        </p:nvSpPr>
        <p:spPr>
          <a:xfrm>
            <a:off x="6327258" y="6077962"/>
            <a:ext cx="37467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Interacción Hombre-Máquina.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EC967F3-E551-CA57-6E7D-35E886DF2D15}"/>
              </a:ext>
            </a:extLst>
          </p:cNvPr>
          <p:cNvSpPr txBox="1"/>
          <p:nvPr/>
        </p:nvSpPr>
        <p:spPr>
          <a:xfrm>
            <a:off x="6327258" y="6416516"/>
            <a:ext cx="2694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s-MX" sz="1600" b="1" dirty="0">
                <a:latin typeface="Montserrat" panose="00000500000000000000" pitchFamily="2" charset="0"/>
              </a:rPr>
              <a:t>Vehículos Eléctricos.</a:t>
            </a:r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5E0016F5-9034-6EA6-0915-763AC28D25D0}"/>
              </a:ext>
            </a:extLst>
          </p:cNvPr>
          <p:cNvSpPr/>
          <p:nvPr/>
        </p:nvSpPr>
        <p:spPr>
          <a:xfrm>
            <a:off x="5995432" y="5073538"/>
            <a:ext cx="336431" cy="1710224"/>
          </a:xfrm>
          <a:prstGeom prst="leftBrace">
            <a:avLst>
              <a:gd name="adj1" fmla="val 98076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BBEC0A8-1859-A007-1B30-FE0C4BE263CB}"/>
              </a:ext>
            </a:extLst>
          </p:cNvPr>
          <p:cNvSpPr>
            <a:spLocks noChangeAspect="1"/>
          </p:cNvSpPr>
          <p:nvPr/>
        </p:nvSpPr>
        <p:spPr>
          <a:xfrm>
            <a:off x="160693" y="3301298"/>
            <a:ext cx="2700000" cy="27000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0BC7CE6-3DDA-D507-1A75-301C527DF50E}"/>
              </a:ext>
            </a:extLst>
          </p:cNvPr>
          <p:cNvSpPr txBox="1"/>
          <p:nvPr/>
        </p:nvSpPr>
        <p:spPr>
          <a:xfrm>
            <a:off x="156487" y="4139788"/>
            <a:ext cx="2704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latin typeface="Montserrat" panose="00000500000000000000" pitchFamily="2" charset="0"/>
              </a:rPr>
              <a:t>Ingeniería  Mecatrónica</a:t>
            </a: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E943ACFD-406C-09FC-CAA1-177684130C6E}"/>
              </a:ext>
            </a:extLst>
          </p:cNvPr>
          <p:cNvSpPr>
            <a:spLocks noChangeAspect="1"/>
          </p:cNvSpPr>
          <p:nvPr/>
        </p:nvSpPr>
        <p:spPr>
          <a:xfrm>
            <a:off x="-21312" y="3101965"/>
            <a:ext cx="3060000" cy="3060000"/>
          </a:xfrm>
          <a:prstGeom prst="arc">
            <a:avLst>
              <a:gd name="adj1" fmla="val 16200000"/>
              <a:gd name="adj2" fmla="val 5442184"/>
            </a:avLst>
          </a:prstGeom>
          <a:ln w="50800">
            <a:solidFill>
              <a:srgbClr val="0B70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id="{236343A0-BA55-E17C-F41B-50F84E062F01}"/>
              </a:ext>
            </a:extLst>
          </p:cNvPr>
          <p:cNvSpPr>
            <a:spLocks noChangeAspect="1"/>
          </p:cNvSpPr>
          <p:nvPr/>
        </p:nvSpPr>
        <p:spPr>
          <a:xfrm>
            <a:off x="66367" y="3206143"/>
            <a:ext cx="2880000" cy="2880000"/>
          </a:xfrm>
          <a:prstGeom prst="arc">
            <a:avLst>
              <a:gd name="adj1" fmla="val 16200000"/>
              <a:gd name="adj2" fmla="val 5442184"/>
            </a:avLst>
          </a:prstGeom>
          <a:ln w="38100">
            <a:solidFill>
              <a:srgbClr val="9C21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5E58D2E-6923-5423-28C2-4BC702850737}"/>
              </a:ext>
            </a:extLst>
          </p:cNvPr>
          <p:cNvSpPr txBox="1"/>
          <p:nvPr/>
        </p:nvSpPr>
        <p:spPr>
          <a:xfrm>
            <a:off x="2814519" y="2925566"/>
            <a:ext cx="524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9C2148"/>
                </a:solidFill>
                <a:latin typeface="Montserrat" panose="00000500000000000000" pitchFamily="2" charset="0"/>
              </a:rPr>
              <a:t>Robótica de Asistencia y Servicio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533ECB2-C926-F6CC-3A58-E8C5770DC94F}"/>
              </a:ext>
            </a:extLst>
          </p:cNvPr>
          <p:cNvSpPr txBox="1"/>
          <p:nvPr/>
        </p:nvSpPr>
        <p:spPr>
          <a:xfrm>
            <a:off x="2837164" y="5520719"/>
            <a:ext cx="3294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B70DF"/>
                </a:solidFill>
                <a:latin typeface="Montserrat" panose="00000500000000000000" pitchFamily="2" charset="0"/>
              </a:rPr>
              <a:t>Vehículos Autónomos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68DF1A4-DCAA-C5DB-A352-02747340E379}"/>
              </a:ext>
            </a:extLst>
          </p:cNvPr>
          <p:cNvSpPr txBox="1"/>
          <p:nvPr/>
        </p:nvSpPr>
        <p:spPr>
          <a:xfrm>
            <a:off x="329667" y="1084880"/>
            <a:ext cx="1156868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>
                <a:latin typeface="Montserrat" panose="00000500000000000000" pitchFamily="2" charset="0"/>
              </a:rPr>
              <a:t>Objetivo:</a:t>
            </a:r>
          </a:p>
          <a:p>
            <a:pPr algn="just"/>
            <a:r>
              <a:rPr lang="es-MX" dirty="0">
                <a:latin typeface="Montserrat" panose="00000500000000000000" pitchFamily="2" charset="0"/>
              </a:rPr>
              <a:t>Formar recursos humanos de alto nivel en el área de Mecatrónica, mediante una amplia formación en el campo del conocimiento de Robots de Asistencia y Servicio y Vehículos Autónomos con habilidades y capacidades para actividades de investigación, docencia y sólido ejercicio profesional en la industria.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8B1F8B9-B4A4-FF60-946E-C4F01C27EE99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sp>
        <p:nvSpPr>
          <p:cNvPr id="32" name="Marcador de número de diapositiva 8">
            <a:extLst>
              <a:ext uri="{FF2B5EF4-FFF2-40B4-BE49-F238E27FC236}">
                <a16:creationId xmlns:a16="http://schemas.microsoft.com/office/drawing/2014/main" id="{E7EF86D0-DA1B-AF00-7DF9-7B8A74736519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34697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C38B3-3D89-59BE-D059-6B5C98E67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FCD2CA8D-1D98-FF9D-BABF-CADF9BAF3D24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76CA80A7-7EE0-BD72-3D73-50FE73325565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CB31809-D8D2-1625-D5B0-2B765EFB1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8E59D2A7-F5A9-2AFF-1706-3EA51C341B8F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92867D6-3FB7-618C-6341-18A068D97D03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C5ABD2-AE31-40F5-488A-5114F9BD6CBF}"/>
              </a:ext>
            </a:extLst>
          </p:cNvPr>
          <p:cNvSpPr txBox="1"/>
          <p:nvPr/>
        </p:nvSpPr>
        <p:spPr>
          <a:xfrm>
            <a:off x="329667" y="3475646"/>
            <a:ext cx="115686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00" indent="-252000" algn="just">
              <a:buFont typeface="Arial" panose="020B0604020202020204" pitchFamily="34" charset="0"/>
              <a:buChar char="•"/>
            </a:pPr>
            <a:r>
              <a:rPr lang="es-MX" sz="2200" b="1" dirty="0">
                <a:latin typeface="Montserrat" panose="00000500000000000000" pitchFamily="2" charset="0"/>
              </a:rPr>
              <a:t>Instituciones de Procedencia de los Profesores Investigadores: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2ED64F4-DF0C-E885-55A7-25EDB409A0F8}"/>
              </a:ext>
            </a:extLst>
          </p:cNvPr>
          <p:cNvSpPr txBox="1"/>
          <p:nvPr/>
        </p:nvSpPr>
        <p:spPr>
          <a:xfrm>
            <a:off x="329667" y="1202110"/>
            <a:ext cx="11568684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b="1" dirty="0">
                <a:latin typeface="Montserrat" panose="00000500000000000000" pitchFamily="2" charset="0"/>
              </a:rPr>
              <a:t>Núcleo Académico:</a:t>
            </a:r>
          </a:p>
          <a:p>
            <a:pPr marL="504000" indent="-2520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2200" b="1" dirty="0">
                <a:latin typeface="Montserrat" panose="00000500000000000000" pitchFamily="2" charset="0"/>
              </a:rPr>
              <a:t>Profesores Investigadores (12).</a:t>
            </a:r>
          </a:p>
          <a:p>
            <a:pPr marL="504000" indent="-252000" algn="just">
              <a:buFont typeface="Arial" panose="020B0604020202020204" pitchFamily="34" charset="0"/>
              <a:buChar char="•"/>
            </a:pPr>
            <a:r>
              <a:rPr lang="es-MX" sz="2200" b="1" dirty="0">
                <a:latin typeface="Montserrat" panose="00000500000000000000" pitchFamily="2" charset="0"/>
              </a:rPr>
              <a:t>Miembros del Sistema Nacional de Investigadoras e Investigadores (SNII):</a:t>
            </a:r>
          </a:p>
          <a:p>
            <a:pPr marL="756000" indent="-252000" algn="just">
              <a:buFont typeface="Montserrat" panose="00000500000000000000" pitchFamily="2" charset="0"/>
              <a:buChar char="−"/>
            </a:pPr>
            <a:r>
              <a:rPr lang="es-MX" sz="2200" dirty="0">
                <a:latin typeface="Montserrat" panose="00000500000000000000" pitchFamily="2" charset="0"/>
              </a:rPr>
              <a:t>SNII Nivel II (4).</a:t>
            </a:r>
          </a:p>
          <a:p>
            <a:pPr marL="756000" indent="-252000" algn="just">
              <a:buFont typeface="Montserrat" panose="00000500000000000000" pitchFamily="2" charset="0"/>
              <a:buChar char="−"/>
            </a:pPr>
            <a:r>
              <a:rPr lang="es-MX" sz="2200" dirty="0">
                <a:latin typeface="Montserrat" panose="00000500000000000000" pitchFamily="2" charset="0"/>
              </a:rPr>
              <a:t>SNII Nivel I (7).</a:t>
            </a:r>
          </a:p>
          <a:p>
            <a:pPr marL="756000" indent="-252000" algn="just">
              <a:spcAft>
                <a:spcPts val="600"/>
              </a:spcAft>
              <a:buFont typeface="Montserrat" panose="00000500000000000000" pitchFamily="2" charset="0"/>
              <a:buChar char="−"/>
            </a:pPr>
            <a:r>
              <a:rPr lang="es-MX" sz="2200" dirty="0">
                <a:latin typeface="Montserrat" panose="00000500000000000000" pitchFamily="2" charset="0"/>
              </a:rPr>
              <a:t>SNII Nivel C (1).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C35F118-61D2-330D-8836-47756FB55A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287513" y="4122418"/>
            <a:ext cx="2052887" cy="10800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F9B5833-80A2-672F-08EA-DF5CF49E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05" y="3852630"/>
            <a:ext cx="12663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1E9FF57B-B77A-1744-AE34-E8F0F6D87F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11600" r="28444" b="13109"/>
          <a:stretch/>
        </p:blipFill>
        <p:spPr bwMode="auto">
          <a:xfrm>
            <a:off x="7357436" y="3906418"/>
            <a:ext cx="1345493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1662B0E-C824-4C13-ED38-B1AA388E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60" y="4338418"/>
            <a:ext cx="2453967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9916F251-4BB3-9D07-F4E7-6580C6813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36691" r="14982" b="36469"/>
          <a:stretch/>
        </p:blipFill>
        <p:spPr bwMode="auto">
          <a:xfrm>
            <a:off x="3485100" y="5521120"/>
            <a:ext cx="1966015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637CD3B2-83BA-1637-A934-D37C2F097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19" y="5883902"/>
            <a:ext cx="288000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Grenoble INP (Institut polytechnique de Grenoble)">
            <a:extLst>
              <a:ext uri="{FF2B5EF4-FFF2-40B4-BE49-F238E27FC236}">
                <a16:creationId xmlns:a16="http://schemas.microsoft.com/office/drawing/2014/main" id="{94CAA5B4-C065-C0FE-A529-8850277B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338" y="3876047"/>
            <a:ext cx="216393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28E01DDC-108A-C983-44C6-B769B7CDD1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36422" r="5351" b="32659"/>
          <a:stretch/>
        </p:blipFill>
        <p:spPr bwMode="auto">
          <a:xfrm>
            <a:off x="5147067" y="6160514"/>
            <a:ext cx="2712563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cerca del CICESE | Bienvenido a CICESE">
            <a:extLst>
              <a:ext uri="{FF2B5EF4-FFF2-40B4-BE49-F238E27FC236}">
                <a16:creationId xmlns:a16="http://schemas.microsoft.com/office/drawing/2014/main" id="{143C3F78-1CD7-1CFF-C504-32934D41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258" y="5608000"/>
            <a:ext cx="1818469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PN » Dirección General @prende.mx">
            <a:extLst>
              <a:ext uri="{FF2B5EF4-FFF2-40B4-BE49-F238E27FC236}">
                <a16:creationId xmlns:a16="http://schemas.microsoft.com/office/drawing/2014/main" id="{727D54EF-9CAA-73F5-1F46-9EE0FD59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39" y="5280032"/>
            <a:ext cx="1094807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59470984-4415-DC71-75CD-EEDF9A1E9487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427773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F1D99-F7FD-0A87-7308-D05ACBDCA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6155DFE9-93AF-D6FD-578D-A4D2E8181C68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1E8092E0-3671-46DF-35B0-7EA246194D48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B3EA1C5-EEB1-023B-1610-0F3236D78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6F86488-0A1F-BA32-010D-DA9B2AF83BA8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2CBA9A-0625-8E28-F289-77BBF9193C73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29E0E00-2795-57B7-D72E-7B46427E2C20}"/>
              </a:ext>
            </a:extLst>
          </p:cNvPr>
          <p:cNvSpPr txBox="1"/>
          <p:nvPr/>
        </p:nvSpPr>
        <p:spPr>
          <a:xfrm>
            <a:off x="350792" y="1356595"/>
            <a:ext cx="4859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2400" b="1" dirty="0">
                <a:solidFill>
                  <a:srgbClr val="0070C0"/>
                </a:solidFill>
                <a:latin typeface="Montserrat" panose="00000500000000000000" pitchFamily="2" charset="0"/>
              </a:rPr>
              <a:t>LGAC: Vehículos Autónomos (VA)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10C837-079F-FB45-5B72-0A53669049A3}"/>
              </a:ext>
            </a:extLst>
          </p:cNvPr>
          <p:cNvSpPr txBox="1"/>
          <p:nvPr/>
        </p:nvSpPr>
        <p:spPr>
          <a:xfrm>
            <a:off x="5761974" y="1360114"/>
            <a:ext cx="5710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2400" b="1" dirty="0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rPr>
              <a:t>LGAC: Robótica de Asistencia y Servicio (RAS)</a:t>
            </a:r>
          </a:p>
        </p:txBody>
      </p:sp>
      <p:sp>
        <p:nvSpPr>
          <p:cNvPr id="9" name="10 Rectángulo redondeado">
            <a:extLst>
              <a:ext uri="{FF2B5EF4-FFF2-40B4-BE49-F238E27FC236}">
                <a16:creationId xmlns:a16="http://schemas.microsoft.com/office/drawing/2014/main" id="{FBEEE666-F7AC-EAC8-A5E2-3BF6CE03C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1" y="2208130"/>
            <a:ext cx="5567041" cy="3600000"/>
          </a:xfrm>
          <a:prstGeom prst="roundRect">
            <a:avLst>
              <a:gd name="adj" fmla="val 21874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Carlos D. García Beltrán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</a:t>
            </a:r>
            <a:r>
              <a:rPr lang="es-ES" b="1" dirty="0" err="1">
                <a:latin typeface="Montserrat" panose="00000500000000000000" pitchFamily="2" charset="0"/>
              </a:rPr>
              <a:t>Jarniel</a:t>
            </a:r>
            <a:r>
              <a:rPr lang="es-ES" b="1" dirty="0">
                <a:latin typeface="Montserrat" panose="00000500000000000000" pitchFamily="2" charset="0"/>
              </a:rPr>
              <a:t> García Morales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Jesús Darío Mina Antonio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Rafael Campos Amezcua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Eddie H. Clemente Torres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Erik Rosado Tamariz</a:t>
            </a:r>
          </a:p>
        </p:txBody>
      </p:sp>
      <p:sp>
        <p:nvSpPr>
          <p:cNvPr id="10" name="10 Rectángulo redondeado">
            <a:extLst>
              <a:ext uri="{FF2B5EF4-FFF2-40B4-BE49-F238E27FC236}">
                <a16:creationId xmlns:a16="http://schemas.microsoft.com/office/drawing/2014/main" id="{CC4ABE94-F6A5-2BE0-C51F-9916D0B61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435" y="2203254"/>
            <a:ext cx="4500000" cy="3604875"/>
          </a:xfrm>
          <a:prstGeom prst="roundRect">
            <a:avLst>
              <a:gd name="adj" fmla="val 19031"/>
            </a:avLst>
          </a:prstGeom>
          <a:noFill/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Andrés Blanco Ortega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Arturo Abúndez Pliego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Jorge Colín Ocampo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Miguel A. Chagolla Aranda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Manuel Adam Medina</a:t>
            </a:r>
          </a:p>
          <a:p>
            <a:pPr marL="360000" lvl="1" indent="-288000" eaLnBrk="0" hangingPunct="0">
              <a:lnSpc>
                <a:spcPct val="150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s-ES" b="1" dirty="0">
                <a:latin typeface="Montserrat" panose="00000500000000000000" pitchFamily="2" charset="0"/>
              </a:rPr>
              <a:t>Dr. Jonathan Villanueva Tavira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F71CB15-D1EA-C639-01AC-EA233DDD20F4}"/>
              </a:ext>
            </a:extLst>
          </p:cNvPr>
          <p:cNvSpPr/>
          <p:nvPr/>
        </p:nvSpPr>
        <p:spPr>
          <a:xfrm>
            <a:off x="6805661" y="6220648"/>
            <a:ext cx="362311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Montserrat" panose="00000500000000000000" pitchFamily="2" charset="0"/>
              </a:rPr>
              <a:t>Lic. Reyna Martínez Avalos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C04A3F2-6C24-ADC0-8443-76FD4E37486A}"/>
              </a:ext>
            </a:extLst>
          </p:cNvPr>
          <p:cNvSpPr/>
          <p:nvPr/>
        </p:nvSpPr>
        <p:spPr>
          <a:xfrm>
            <a:off x="1035604" y="6244924"/>
            <a:ext cx="349005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MX" b="1" dirty="0">
                <a:solidFill>
                  <a:schemeClr val="tx1"/>
                </a:solidFill>
                <a:latin typeface="Montserrat" panose="00000500000000000000" pitchFamily="2" charset="0"/>
              </a:rPr>
              <a:t>Ing. Eduardo Velasco Pérez</a:t>
            </a:r>
          </a:p>
        </p:txBody>
      </p:sp>
      <p:pic>
        <p:nvPicPr>
          <p:cNvPr id="13" name="Picture 12" descr="Grenoble INP (Institut polytechnique de Grenoble)">
            <a:extLst>
              <a:ext uri="{FF2B5EF4-FFF2-40B4-BE49-F238E27FC236}">
                <a16:creationId xmlns:a16="http://schemas.microsoft.com/office/drawing/2014/main" id="{980F0506-B774-ADE2-B408-4222491C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32" y="2217264"/>
            <a:ext cx="8114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A5E7CD8-E9E8-249F-ACCE-3EF1AB9170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4368948" y="2862748"/>
            <a:ext cx="1026444" cy="540000"/>
          </a:xfrm>
          <a:prstGeom prst="rect">
            <a:avLst/>
          </a:prstGeom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4CB66047-0EEF-7848-DC57-4087B9A3A2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" t="36422" r="5351" b="32659"/>
          <a:stretch/>
        </p:blipFill>
        <p:spPr bwMode="auto">
          <a:xfrm>
            <a:off x="4164137" y="4234547"/>
            <a:ext cx="1436064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cerca del CICESE | Bienvenido a CICESE">
            <a:extLst>
              <a:ext uri="{FF2B5EF4-FFF2-40B4-BE49-F238E27FC236}">
                <a16:creationId xmlns:a16="http://schemas.microsoft.com/office/drawing/2014/main" id="{1AC0CFF9-9B9C-2031-578A-B4B85759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737" y="4824498"/>
            <a:ext cx="87286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57DC880-C0D6-085E-A275-D66D2EA8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511" y="5501818"/>
            <a:ext cx="136331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C8EB1D8-31C4-2A23-DEA4-453FB94F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336" y="2154938"/>
            <a:ext cx="5427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8C3C2D6-AA33-00BA-FE25-D415C52993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10249961" y="2850222"/>
            <a:ext cx="1026444" cy="540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F8E51EF-95BB-7F45-FD42-2542C6123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10249961" y="3452798"/>
            <a:ext cx="1026444" cy="54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00A7C697-EA4E-C6B0-324F-169EC770C5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10621420" y="4096266"/>
            <a:ext cx="1026444" cy="540000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0459572C-6522-8746-4188-68AA0EDF5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36691" r="14982" b="36469"/>
          <a:stretch/>
        </p:blipFill>
        <p:spPr bwMode="auto">
          <a:xfrm>
            <a:off x="10644472" y="5490840"/>
            <a:ext cx="1263866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FF3DD7F-BBD6-8D6A-E5A5-C4C04E36D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383" y="4799446"/>
            <a:ext cx="1570911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conos, Logos, Símbolos de Secretary - Descarga Gratuita PNG, SVG">
            <a:extLst>
              <a:ext uri="{FF2B5EF4-FFF2-40B4-BE49-F238E27FC236}">
                <a16:creationId xmlns:a16="http://schemas.microsoft.com/office/drawing/2014/main" id="{DC1F80EA-A682-7220-F6F5-FD79860B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221" y="607227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.600+ Taller De Soldadura Ilustraciones de Stock, gráficos vectoriales  libres de derechos y clip art - iStock">
            <a:extLst>
              <a:ext uri="{FF2B5EF4-FFF2-40B4-BE49-F238E27FC236}">
                <a16:creationId xmlns:a16="http://schemas.microsoft.com/office/drawing/2014/main" id="{6680FC6D-F3E4-1773-57C9-088396F24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1" t="68872" r="8671" b="5014"/>
          <a:stretch>
            <a:fillRect/>
          </a:stretch>
        </p:blipFill>
        <p:spPr bwMode="auto">
          <a:xfrm>
            <a:off x="4508175" y="6072272"/>
            <a:ext cx="147083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044C59B4-91E6-9FEB-3B49-5FAEE3685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11600" r="28444" b="13109"/>
          <a:stretch/>
        </p:blipFill>
        <p:spPr bwMode="auto">
          <a:xfrm>
            <a:off x="4598935" y="3438835"/>
            <a:ext cx="57664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arcador de número de diapositiva 8">
            <a:extLst>
              <a:ext uri="{FF2B5EF4-FFF2-40B4-BE49-F238E27FC236}">
                <a16:creationId xmlns:a16="http://schemas.microsoft.com/office/drawing/2014/main" id="{7796E608-F7A7-155C-1E39-3304FD2241AF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3401482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59C88-238A-2F9C-1D81-4A95111C6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A0AA7699-9C54-9244-5D6D-1A423B0EBE15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F078551F-3217-3FCB-71BD-A3E68AF92DE4}"/>
                </a:ext>
              </a:extLst>
            </p:cNvPr>
            <p:cNvPicPr/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B423200C-31DE-B138-93F8-BB77E2765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7D962F01-6580-A4B6-2AD1-5EEB6EBC9778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B62BC58-DDA2-98F4-D703-1230821AC1C2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83725A-3F1F-9CA9-AFD6-003E5A989761}"/>
              </a:ext>
            </a:extLst>
          </p:cNvPr>
          <p:cNvSpPr txBox="1"/>
          <p:nvPr/>
        </p:nvSpPr>
        <p:spPr>
          <a:xfrm>
            <a:off x="93896" y="2088234"/>
            <a:ext cx="5154510" cy="369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Dra. Luisana Claudio </a:t>
            </a:r>
            <a:r>
              <a:rPr lang="es-ES" b="1" dirty="0" err="1">
                <a:latin typeface="Montserrat" panose="00000500000000000000" pitchFamily="2" charset="0"/>
              </a:rPr>
              <a:t>Pachecano</a:t>
            </a:r>
            <a:endParaRPr lang="es-ES" b="1" dirty="0">
              <a:latin typeface="Montserrat" panose="00000500000000000000" pitchFamily="2" charset="0"/>
            </a:endParaRP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Abraham Claudio Sánchez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Gerardo Vicente Guerrero Ramírez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Gustavo Urquiza Beltrán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</a:t>
            </a:r>
            <a:r>
              <a:rPr lang="es-MX" b="1" dirty="0">
                <a:latin typeface="Montserrat" panose="00000500000000000000" pitchFamily="2" charset="0"/>
              </a:rPr>
              <a:t>Ricardo Fabricio Escobar Jiménez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</a:t>
            </a:r>
            <a:r>
              <a:rPr lang="es-MX" b="1" dirty="0">
                <a:latin typeface="Montserrat" panose="00000500000000000000" pitchFamily="2" charset="0"/>
              </a:rPr>
              <a:t>Eladio Martínez Rayón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71BF620E-691A-D236-153B-596947B98E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9" t="11600" r="28444" b="13109"/>
          <a:stretch/>
        </p:blipFill>
        <p:spPr bwMode="auto">
          <a:xfrm>
            <a:off x="4226543" y="2063182"/>
            <a:ext cx="576641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26F0AC3-072F-45F2-083C-5C7A353645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4887355" y="3391256"/>
            <a:ext cx="1026444" cy="54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78CA0B-71FD-7274-D082-7F558131A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0358" r="6910" b="5093"/>
          <a:stretch>
            <a:fillRect/>
          </a:stretch>
        </p:blipFill>
        <p:spPr bwMode="auto">
          <a:xfrm>
            <a:off x="11127049" y="5238488"/>
            <a:ext cx="10098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lytechnique Montréal | Propulsion Québec">
            <a:extLst>
              <a:ext uri="{FF2B5EF4-FFF2-40B4-BE49-F238E27FC236}">
                <a16:creationId xmlns:a16="http://schemas.microsoft.com/office/drawing/2014/main" id="{5F06685B-8132-BF86-9EAA-BCC497F2F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94" b="27808"/>
          <a:stretch>
            <a:fillRect/>
          </a:stretch>
        </p:blipFill>
        <p:spPr bwMode="auto">
          <a:xfrm>
            <a:off x="3728960" y="3974338"/>
            <a:ext cx="165909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9D2AD2D8-4AA5-00A3-DB6E-032D48C4DE65}"/>
              </a:ext>
            </a:extLst>
          </p:cNvPr>
          <p:cNvSpPr txBox="1"/>
          <p:nvPr/>
        </p:nvSpPr>
        <p:spPr>
          <a:xfrm>
            <a:off x="6121317" y="2088234"/>
            <a:ext cx="5154510" cy="3692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</a:t>
            </a:r>
            <a:r>
              <a:rPr lang="es-MX" b="1" dirty="0">
                <a:latin typeface="Montserrat" panose="00000500000000000000" pitchFamily="2" charset="0"/>
              </a:rPr>
              <a:t>Efraín </a:t>
            </a:r>
            <a:r>
              <a:rPr lang="es-MX" b="1" dirty="0" err="1">
                <a:latin typeface="Montserrat" panose="00000500000000000000" pitchFamily="2" charset="0"/>
              </a:rPr>
              <a:t>Simá</a:t>
            </a:r>
            <a:r>
              <a:rPr lang="es-MX" b="1" dirty="0">
                <a:latin typeface="Montserrat" panose="00000500000000000000" pitchFamily="2" charset="0"/>
              </a:rPr>
              <a:t> Moo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Enrique Alcudia Zacarias 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MX" b="1" dirty="0">
                <a:latin typeface="Montserrat" panose="00000500000000000000" pitchFamily="2" charset="0"/>
              </a:rPr>
              <a:t>Dr. Héctor Miguel </a:t>
            </a:r>
            <a:r>
              <a:rPr lang="es-MX" b="1" dirty="0" err="1">
                <a:latin typeface="Montserrat" panose="00000500000000000000" pitchFamily="2" charset="0"/>
              </a:rPr>
              <a:t>Buenabad</a:t>
            </a:r>
            <a:r>
              <a:rPr lang="es-MX" b="1" dirty="0">
                <a:latin typeface="Montserrat" panose="00000500000000000000" pitchFamily="2" charset="0"/>
              </a:rPr>
              <a:t> Arias</a:t>
            </a:r>
            <a:endParaRPr lang="es-ES" b="1" dirty="0">
              <a:latin typeface="Montserrat" panose="00000500000000000000" pitchFamily="2" charset="0"/>
            </a:endParaRP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Ángel Rodrigo Guadarrama Estrada</a:t>
            </a: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Vicente Borja </a:t>
            </a:r>
            <a:r>
              <a:rPr lang="es-ES" b="1" dirty="0" err="1">
                <a:latin typeface="Montserrat" panose="00000500000000000000" pitchFamily="2" charset="0"/>
              </a:rPr>
              <a:t>Jaimes</a:t>
            </a:r>
            <a:endParaRPr lang="es-ES" b="1" dirty="0">
              <a:latin typeface="Montserrat" panose="00000500000000000000" pitchFamily="2" charset="0"/>
            </a:endParaRPr>
          </a:p>
          <a:p>
            <a:pPr marL="72000" lvl="1" algn="just" eaLnBrk="0" hangingPunct="0">
              <a:lnSpc>
                <a:spcPct val="150000"/>
              </a:lnSpc>
              <a:spcAft>
                <a:spcPts val="1800"/>
              </a:spcAft>
            </a:pPr>
            <a:r>
              <a:rPr lang="es-ES" b="1" dirty="0">
                <a:latin typeface="Montserrat" panose="00000500000000000000" pitchFamily="2" charset="0"/>
              </a:rPr>
              <a:t>Dr. Edgardo de Jesús Carrera Avendaño</a:t>
            </a:r>
          </a:p>
        </p:txBody>
      </p:sp>
      <p:pic>
        <p:nvPicPr>
          <p:cNvPr id="22" name="Picture 12" descr="Grenoble INP (Institut polytechnique de Grenoble)">
            <a:extLst>
              <a:ext uri="{FF2B5EF4-FFF2-40B4-BE49-F238E27FC236}">
                <a16:creationId xmlns:a16="http://schemas.microsoft.com/office/drawing/2014/main" id="{35EE2F4E-3CCD-F116-E9C1-592BD3697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125" y="2750232"/>
            <a:ext cx="8114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46277AE-72CE-E5A2-C8C7-8A7EB65FF1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4856351" y="4672873"/>
            <a:ext cx="1026444" cy="540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BB327C0-5D40-E642-1A03-B52BE8D835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9290990" y="4672873"/>
            <a:ext cx="1026444" cy="54000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09211A6-48EF-9B98-E843-914F5E7578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11001127" y="4009963"/>
            <a:ext cx="1026444" cy="5400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C33481C-40C9-517B-2D41-781EA765A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9784705" y="2744831"/>
            <a:ext cx="1026444" cy="540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E5CFAE9-6E15-1271-6B2B-4F98C6AD6B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8777768" y="2096474"/>
            <a:ext cx="1026444" cy="54000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AD5BC7F2-F529-AC2F-8148-9F98E7DE16D3}"/>
              </a:ext>
            </a:extLst>
          </p:cNvPr>
          <p:cNvSpPr txBox="1"/>
          <p:nvPr/>
        </p:nvSpPr>
        <p:spPr>
          <a:xfrm>
            <a:off x="306487" y="1379076"/>
            <a:ext cx="115686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>
                <a:latin typeface="Montserrat" panose="00000500000000000000" pitchFamily="2" charset="0"/>
              </a:rPr>
              <a:t>Profesores Asociados al Posgrado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E5C86AE-24D7-9D83-F1B1-69F84F4AF9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3643"/>
          <a:stretch/>
        </p:blipFill>
        <p:spPr>
          <a:xfrm>
            <a:off x="3463367" y="5292488"/>
            <a:ext cx="1026444" cy="5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7D1144-96D5-A2D7-EAA8-E573A0EC4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0358" r="6910" b="5093"/>
          <a:stretch>
            <a:fillRect/>
          </a:stretch>
        </p:blipFill>
        <p:spPr bwMode="auto">
          <a:xfrm>
            <a:off x="10479471" y="3325356"/>
            <a:ext cx="100982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número de diapositiva 8">
            <a:extLst>
              <a:ext uri="{FF2B5EF4-FFF2-40B4-BE49-F238E27FC236}">
                <a16:creationId xmlns:a16="http://schemas.microsoft.com/office/drawing/2014/main" id="{0FBAF54C-E30D-C6A0-EE67-702708640B08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</p:spTree>
    <p:extLst>
      <p:ext uri="{BB962C8B-B14F-4D97-AF65-F5344CB8AC3E}">
        <p14:creationId xmlns:p14="http://schemas.microsoft.com/office/powerpoint/2010/main" val="181719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3F35A-5460-6DD1-A960-B179FA43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C27CBD20-7B95-8330-8156-BA76811652D1}"/>
              </a:ext>
            </a:extLst>
          </p:cNvPr>
          <p:cNvGrpSpPr>
            <a:grpSpLocks noChangeAspect="1"/>
          </p:cNvGrpSpPr>
          <p:nvPr/>
        </p:nvGrpSpPr>
        <p:grpSpPr>
          <a:xfrm>
            <a:off x="6584283" y="113450"/>
            <a:ext cx="5489465" cy="540000"/>
            <a:chOff x="7724998" y="218344"/>
            <a:chExt cx="4467002" cy="439420"/>
          </a:xfrm>
        </p:grpSpPr>
        <p:pic>
          <p:nvPicPr>
            <p:cNvPr id="5" name="Gráfico 1">
              <a:extLst>
                <a:ext uri="{FF2B5EF4-FFF2-40B4-BE49-F238E27FC236}">
                  <a16:creationId xmlns:a16="http://schemas.microsoft.com/office/drawing/2014/main" id="{EE055053-C79F-B833-A727-539FF16F6D93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24998" y="218344"/>
              <a:ext cx="3343275" cy="439420"/>
            </a:xfrm>
            <a:prstGeom prst="rect">
              <a:avLst/>
            </a:prstGeom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BF52705-CE31-E0EF-A43D-B471E835D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460" y="218344"/>
              <a:ext cx="1080540" cy="43942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F18D7771-100B-B241-1887-61FEA1C010B4}"/>
              </a:ext>
            </a:extLst>
          </p:cNvPr>
          <p:cNvSpPr/>
          <p:nvPr/>
        </p:nvSpPr>
        <p:spPr>
          <a:xfrm>
            <a:off x="0" y="2"/>
            <a:ext cx="144000" cy="1260000"/>
          </a:xfrm>
          <a:prstGeom prst="rect">
            <a:avLst/>
          </a:prstGeom>
          <a:solidFill>
            <a:srgbClr val="9C2148"/>
          </a:solidFill>
          <a:ln>
            <a:solidFill>
              <a:srgbClr val="9C21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3C2C78-A23C-7785-9D85-335E5F4341B0}"/>
              </a:ext>
            </a:extLst>
          </p:cNvPr>
          <p:cNvSpPr txBox="1"/>
          <p:nvPr/>
        </p:nvSpPr>
        <p:spPr>
          <a:xfrm>
            <a:off x="329667" y="700496"/>
            <a:ext cx="115686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9C2148"/>
                </a:solidFill>
                <a:latin typeface="Montserrat" panose="00000500000000000000" pitchFamily="2" charset="0"/>
              </a:rPr>
              <a:t>Posgrados en Ingeniería Mecatrónica</a:t>
            </a:r>
          </a:p>
        </p:txBody>
      </p:sp>
      <p:sp>
        <p:nvSpPr>
          <p:cNvPr id="3" name="Marcador de número de diapositiva 8">
            <a:extLst>
              <a:ext uri="{FF2B5EF4-FFF2-40B4-BE49-F238E27FC236}">
                <a16:creationId xmlns:a16="http://schemas.microsoft.com/office/drawing/2014/main" id="{79BEB83B-8444-31D2-F124-2EABBF9888C3}"/>
              </a:ext>
            </a:extLst>
          </p:cNvPr>
          <p:cNvSpPr txBox="1">
            <a:spLocks/>
          </p:cNvSpPr>
          <p:nvPr/>
        </p:nvSpPr>
        <p:spPr>
          <a:xfrm>
            <a:off x="6138" y="6492874"/>
            <a:ext cx="323529" cy="365125"/>
          </a:xfrm>
          <a:prstGeom prst="rect">
            <a:avLst/>
          </a:prstGeom>
        </p:spPr>
        <p:txBody>
          <a:bodyPr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>
                <a:latin typeface="Montserrat" panose="00000500000000000000" pitchFamily="2" charset="0"/>
              </a:rPr>
              <a:t>©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ADE2D2-9690-EF80-E919-00FD8A344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3"/>
          <a:stretch>
            <a:fillRect/>
          </a:stretch>
        </p:blipFill>
        <p:spPr>
          <a:xfrm>
            <a:off x="1579716" y="1809946"/>
            <a:ext cx="9068586" cy="46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9248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1201</Words>
  <Application>Microsoft Office PowerPoint</Application>
  <PresentationFormat>Panorámica</PresentationFormat>
  <Paragraphs>175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4" baseType="lpstr">
      <vt:lpstr>Aptos</vt:lpstr>
      <vt:lpstr>Aptos Display</vt:lpstr>
      <vt:lpstr>Arial</vt:lpstr>
      <vt:lpstr>Montserrat</vt:lpstr>
      <vt:lpstr>Noto Sans Medium</vt:lpstr>
      <vt:lpstr>Noto Sans SemiBold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Erik Rosado Tamariz</dc:creator>
  <cp:lastModifiedBy>Curso</cp:lastModifiedBy>
  <cp:revision>45</cp:revision>
  <dcterms:created xsi:type="dcterms:W3CDTF">2026-01-24T17:05:47Z</dcterms:created>
  <dcterms:modified xsi:type="dcterms:W3CDTF">2026-02-12T17:56:28Z</dcterms:modified>
</cp:coreProperties>
</file>